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293" r:id="rId2"/>
    <p:sldId id="259" r:id="rId3"/>
    <p:sldId id="294" r:id="rId4"/>
    <p:sldId id="379" r:id="rId5"/>
    <p:sldId id="321" r:id="rId6"/>
    <p:sldId id="296" r:id="rId7"/>
    <p:sldId id="383" r:id="rId8"/>
    <p:sldId id="384" r:id="rId9"/>
    <p:sldId id="385" r:id="rId10"/>
    <p:sldId id="386" r:id="rId11"/>
    <p:sldId id="387" r:id="rId12"/>
    <p:sldId id="380" r:id="rId13"/>
    <p:sldId id="322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81" r:id="rId22"/>
    <p:sldId id="324" r:id="rId23"/>
    <p:sldId id="32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382" r:id="rId33"/>
    <p:sldId id="326" r:id="rId34"/>
    <p:sldId id="348" r:id="rId35"/>
    <p:sldId id="349" r:id="rId36"/>
    <p:sldId id="350" r:id="rId37"/>
    <p:sldId id="351" r:id="rId38"/>
    <p:sldId id="327" r:id="rId39"/>
    <p:sldId id="358" r:id="rId40"/>
    <p:sldId id="355" r:id="rId41"/>
    <p:sldId id="359" r:id="rId42"/>
    <p:sldId id="356" r:id="rId43"/>
    <p:sldId id="357" r:id="rId44"/>
    <p:sldId id="360" r:id="rId45"/>
    <p:sldId id="378" r:id="rId46"/>
    <p:sldId id="328" r:id="rId47"/>
    <p:sldId id="341" r:id="rId48"/>
    <p:sldId id="329" r:id="rId49"/>
    <p:sldId id="342" r:id="rId50"/>
    <p:sldId id="343" r:id="rId51"/>
    <p:sldId id="344" r:id="rId52"/>
    <p:sldId id="346" r:id="rId53"/>
    <p:sldId id="345" r:id="rId54"/>
    <p:sldId id="361" r:id="rId55"/>
    <p:sldId id="347" r:id="rId56"/>
    <p:sldId id="362" r:id="rId57"/>
    <p:sldId id="363" r:id="rId58"/>
    <p:sldId id="364" r:id="rId59"/>
    <p:sldId id="365" r:id="rId60"/>
    <p:sldId id="377" r:id="rId61"/>
    <p:sldId id="330" r:id="rId62"/>
    <p:sldId id="333" r:id="rId63"/>
    <p:sldId id="336" r:id="rId64"/>
    <p:sldId id="337" r:id="rId65"/>
    <p:sldId id="339" r:id="rId66"/>
    <p:sldId id="366" r:id="rId67"/>
    <p:sldId id="367" r:id="rId68"/>
    <p:sldId id="368" r:id="rId69"/>
    <p:sldId id="369" r:id="rId70"/>
    <p:sldId id="370" r:id="rId71"/>
    <p:sldId id="340" r:id="rId72"/>
    <p:sldId id="371" r:id="rId73"/>
    <p:sldId id="372" r:id="rId74"/>
    <p:sldId id="373" r:id="rId75"/>
    <p:sldId id="374" r:id="rId76"/>
    <p:sldId id="376" r:id="rId77"/>
    <p:sldId id="332" r:id="rId78"/>
    <p:sldId id="331" r:id="rId79"/>
    <p:sldId id="334" r:id="rId80"/>
    <p:sldId id="352" r:id="rId81"/>
    <p:sldId id="338" r:id="rId82"/>
    <p:sldId id="353" r:id="rId83"/>
    <p:sldId id="354" r:id="rId84"/>
    <p:sldId id="297" r:id="rId85"/>
  </p:sldIdLst>
  <p:sldSz cx="9144000" cy="6858000" type="screen4x3"/>
  <p:notesSz cx="6858000" cy="9144000"/>
  <p:embeddedFontLst>
    <p:embeddedFont>
      <p:font typeface="굴림" panose="020B0600000101010101" pitchFamily="34" charset="-127"/>
      <p:regular r:id="rId88"/>
    </p:embeddedFont>
    <p:embeddedFont>
      <p:font typeface="굴림체" panose="020B0609000101010101" pitchFamily="49" charset="-127"/>
      <p:regular r:id="rId89"/>
    </p:embeddedFon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Calibri Light" panose="020F0302020204030204" pitchFamily="34" charset="0"/>
      <p:regular r:id="rId94"/>
      <p:italic r:id="rId95"/>
    </p:embeddedFont>
    <p:embeddedFont>
      <p:font typeface="Cambria Math" panose="02040503050406030204" pitchFamily="18" charset="0"/>
      <p:regular r:id="rId96"/>
    </p:embeddedFont>
    <p:embeddedFont>
      <p:font typeface="Malgun Gothic" panose="020B0503020000020004" pitchFamily="34" charset="-127"/>
      <p:regular r:id="rId97"/>
      <p:bold r:id="rId98"/>
    </p:embeddedFont>
    <p:embeddedFont>
      <p:font typeface="Segoe UI" panose="020B0502040204020203" pitchFamily="34" charset="0"/>
      <p:regular r:id="rId99"/>
      <p:bold r:id="rId100"/>
      <p:italic r:id="rId101"/>
      <p:boldItalic r:id="rId102"/>
    </p:embeddedFont>
    <p:embeddedFont>
      <p:font typeface="Thorndale AMT" panose="02020603050405020304" pitchFamily="18" charset="0"/>
      <p:regular r:id="rId103"/>
      <p:bold r:id="rId104"/>
      <p:italic r:id="rId105"/>
      <p:boldItalic r:id="rId10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3C9FF"/>
    <a:srgbClr val="FF6699"/>
    <a:srgbClr val="CDB2D8"/>
    <a:srgbClr val="B3A2C7"/>
    <a:srgbClr val="D1CFDB"/>
    <a:srgbClr val="C5D5E4"/>
    <a:srgbClr val="F9E7FF"/>
    <a:srgbClr val="F7DCFF"/>
    <a:srgbClr val="9BB7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27" autoAdjust="0"/>
    <p:restoredTop sz="94294" autoAdjust="0"/>
  </p:normalViewPr>
  <p:slideViewPr>
    <p:cSldViewPr>
      <p:cViewPr varScale="1">
        <p:scale>
          <a:sx n="73" d="100"/>
          <a:sy n="73" d="100"/>
        </p:scale>
        <p:origin x="883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5.fntdata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6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0.fntdata"/><Relationship Id="rId104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3.fntdata"/><Relationship Id="rId105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637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434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583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25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0396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723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2755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640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068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455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454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9D99-A7E3-4CAE-8F30-0AFCE5B1B095}" type="datetime1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23528" y="1340768"/>
            <a:ext cx="8496944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D1CFD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507F-FDBD-41DA-A6AF-AD03D8FCD31F}" type="datetime1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2814-CC4B-4EFC-B880-411AA7A2B2FB}" type="datetime1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5B9A7-BAFE-467B-82DF-319BAB2C474F}" type="datetime1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2763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5C99AFF8-4337-4546-9774-3994CAF896AC}" type="datetime1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2763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9B27F-C277-44EF-B47B-45FBF9B4C2FE}" type="datetime1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7544" y="2060848"/>
            <a:ext cx="8208912" cy="13681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9BB7D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1C2E0-51F5-4B9A-8223-7AE91D994E20}" type="datetime1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NONPARAMETRIC ANALYSIS: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A Primer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55676" y="3305889"/>
            <a:ext cx="583264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200" dirty="0">
                <a:latin typeface="+mj-lt"/>
                <a:ea typeface="맑은 고딕" pitchFamily="50" charset="-127"/>
                <a:cs typeface="굴림" pitchFamily="50" charset="-127"/>
              </a:rPr>
              <a:t>Dr. Olga Korosteleva, CSULB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FBD869-BA88-4763-8B03-1717F87CE51A}"/>
              </a:ext>
            </a:extLst>
          </p:cNvPr>
          <p:cNvSpPr txBox="1"/>
          <p:nvPr/>
        </p:nvSpPr>
        <p:spPr>
          <a:xfrm>
            <a:off x="1763688" y="5661248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Southern California R User Group</a:t>
            </a:r>
          </a:p>
          <a:p>
            <a:r>
              <a:rPr lang="en-US" dirty="0"/>
              <a:t>February 26,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100BD68-A83A-4A7D-ABFD-809013A7F047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68E650C-BBE2-4AAC-B052-3AE34979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523B832-2F50-40F8-AD65-3304FEC62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3" y="287988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Wilcoxon Rank-sum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7880DEFA-99BC-4AD2-96D8-1AF2E4B76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134136"/>
            <a:ext cx="8568952" cy="5375975"/>
          </a:xfrm>
        </p:spPr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2.1.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performance of a new wound-healing bioimplant is studied retrospectively. In a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 center, the soft tissue in the foot and ankle was repaired per standard procedure and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with the bioimplant in six subjects (Tx group), whereas it was repaired but not augmented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nine subjects (</a:t>
            </a:r>
            <a:r>
              <a:rPr 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Cx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group). Time to full weight-bearing (in weeks) is available for all subjects. The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hypothesis is that the bioimplant is effective. The observations and their ranks are given in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table:</a:t>
            </a: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AutoNum type="alphaLcParenBoth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Specify the hypotheses and compute the test statistic. </a:t>
            </a:r>
          </a:p>
          <a:p>
            <a:pPr>
              <a:buAutoNum type="alphaLcParenBoth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R to produce the exact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-value.</a:t>
            </a:r>
          </a:p>
          <a:p>
            <a:pPr>
              <a:buAutoNum type="alphaLcParenBoth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conclusion.</a:t>
            </a:r>
          </a:p>
          <a:p>
            <a:pPr>
              <a:buAutoNum type="alphaLcParenBoth"/>
            </a:pPr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AFB19-AF0F-4D22-A1A7-EB6EB0A7D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996952"/>
            <a:ext cx="5267663" cy="12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23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100BD68-A83A-4A7D-ABFD-809013A7F047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68E650C-BBE2-4AAC-B052-3AE34979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523B832-2F50-40F8-AD65-3304FEC62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3" y="287988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Wilcoxon Rank-sum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7880DEFA-99BC-4AD2-96D8-1AF2E4B76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34136"/>
                <a:ext cx="8568952" cy="5375975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 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Specify the hypotheses and compute the test statistic.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would need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𝑇𝑥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𝐶𝑥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𝑇𝑥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𝐶𝑥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since the time to full-weight bearing should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smaller in the Tx group, if the treatment is effective. The test statistic is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=1+3.5+8+8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15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+12+12=44.5.</m:t>
                      </m:r>
                    </m:oMath>
                  </m:oMathPara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1588"/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Use R to produce the exact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-value.</a:t>
                </a:r>
              </a:p>
              <a:p>
                <a:pPr marL="0" indent="0"/>
                <a:endParaRPr lang="en-US" sz="10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en-US" sz="1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library(</a:t>
                </a:r>
                <a:r>
                  <a:rPr lang="en-US" sz="1400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exactRankTests</a:t>
                </a:r>
                <a:r>
                  <a:rPr lang="en-US" sz="1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/>
                <a:r>
                  <a:rPr lang="en-US" sz="1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Tx&lt;- c(3, 4, 6, 6, 8, 8)</a:t>
                </a:r>
              </a:p>
              <a:p>
                <a:pPr marL="0" indent="0"/>
                <a:r>
                  <a:rPr lang="en-US" sz="1400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Cx</a:t>
                </a:r>
                <a:r>
                  <a:rPr lang="en-US" sz="1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&lt;- c(4, 4, 4, 5, 6, 7, 8, 10, 12)</a:t>
                </a:r>
              </a:p>
              <a:p>
                <a:pPr marL="0" indent="0"/>
                <a:r>
                  <a:rPr lang="en-US" sz="1400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wilcox.exact</a:t>
                </a:r>
                <a:r>
                  <a:rPr lang="en-US" sz="1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sz="1400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Tx,Cx</a:t>
                </a:r>
                <a:r>
                  <a:rPr lang="en-US" sz="1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, paired=FALSE, alternative="less")</a:t>
                </a:r>
              </a:p>
              <a:p>
                <a:pPr marL="0" indent="0"/>
                <a:endParaRPr 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en-US" sz="1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Exact Wilcoxon rank sum test</a:t>
                </a:r>
              </a:p>
              <a:p>
                <a:pPr marL="0" indent="0"/>
                <a:r>
                  <a:rPr lang="en-US" sz="1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W = 23.5, p-value = 0.3491</a:t>
                </a:r>
              </a:p>
              <a:p>
                <a:pPr marL="0" indent="0"/>
                <a:endParaRPr 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given test statistic is 44.5-(6)(7)/2=44.5-21=23.5.</a:t>
                </a:r>
              </a:p>
              <a:p>
                <a:pPr marL="0" indent="0"/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 Draw conclusion.</a:t>
                </a:r>
              </a:p>
              <a:p>
                <a:pPr marL="0" indent="0"/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=0.3491&gt;0.05, 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therefore, we fail to reject the null, and conclude that the </a:t>
                </a:r>
              </a:p>
              <a:p>
                <a:pPr marL="0" indent="0"/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location parameters don’t differ in the two groups (that is, the bioimplant is not effective).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7880DEFA-99BC-4AD2-96D8-1AF2E4B76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34136"/>
                <a:ext cx="8568952" cy="5375975"/>
              </a:xfrm>
              <a:blipFill>
                <a:blip r:embed="rId2"/>
                <a:stretch>
                  <a:fillRect l="-356" t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47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12942" y="289684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    </a:t>
            </a:r>
            <a:r>
              <a:rPr lang="en-US" altLang="ko-KR" sz="5200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Kolmogorov-Smirnov Test</a:t>
            </a:r>
            <a:endParaRPr lang="ko-KR" altLang="en-US" sz="5200" b="1" dirty="0">
              <a:solidFill>
                <a:schemeClr val="tx1"/>
              </a:solidFill>
              <a:latin typeface="Thorndale AMT" panose="02020603050405020304" pitchFamily="18" charset="0"/>
              <a:cs typeface="Thorndale AMT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6C3A41B-516F-43BE-B565-7AAB7FFE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130" y="620687"/>
            <a:ext cx="922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rgbClr val="B3A2C7"/>
                </a:solidFill>
                <a:latin typeface="Thorndale AMT" panose="02020603050405020304" pitchFamily="18" charset="0"/>
                <a:ea typeface="맑은 고딕" pitchFamily="50" charset="-127"/>
                <a:cs typeface="Thorndale AMT" panose="02020603050405020304" pitchFamily="18" charset="0"/>
              </a:rPr>
              <a:t>03</a:t>
            </a:r>
            <a:endParaRPr kumimoji="1" lang="ko-KR" altLang="ko-KR" sz="5400" b="1" dirty="0">
              <a:solidFill>
                <a:srgbClr val="B3A2C7"/>
              </a:solidFill>
              <a:latin typeface="Thorndale AMT" panose="02020603050405020304" pitchFamily="18" charset="0"/>
              <a:ea typeface="맑은 고딕" pitchFamily="50" charset="-127"/>
              <a:cs typeface="Thorndale AMT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64DB2A-EE86-499A-A5ED-7D989659A21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52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Kolmogorov-Smirnov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370737" y="1412776"/>
                <a:ext cx="8402525" cy="488168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measurements are taken for two samples drawn from two independent populations.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question of interest is whether the underlying distributions for these measurements in the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respective populations are equal. A nonparametric 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Kolmogorov-Smirnov test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may be conducted in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case. This test was developed by Soviet mathematicians Andrey Kolmogorov (1903-1987)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Nikolai Smirnov (1900-1966) in these two articles: (1) Kolmogorov, A. N. (1933). “On the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empirical determination of a distribution function” (in Italian),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Giornale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dell’Instituto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Italiano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ko-KR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degli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Attuari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4, pp. 83 – 91, and (2) Smirnov, N. V. (1939). “On the estimation of the discrepancy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 empirical curves of distribution for two independent samples” (in Russian), Bulletin of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Moscow University, 2, pp. 3 – 16.</a:t>
                </a: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two independent random samples from populations with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 cumulative distribution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respectively. We would like to assess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whether these are the same functions, that is, we would like to test the null hypothesis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altLang="en-US" i="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all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against one of the three alternative hypotheses: left-sided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some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right-sided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some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two-sided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some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737" y="1412776"/>
                <a:ext cx="8402525" cy="4881686"/>
              </a:xfrm>
              <a:blipFill>
                <a:blip r:embed="rId2"/>
                <a:stretch>
                  <a:fillRect l="-435"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479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7363" y="1179152"/>
                <a:ext cx="8402525" cy="53908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test statistics are based on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empirical cumulative distribution functions (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cdf’s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sz="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# 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≤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and</m:t>
                      </m:r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# 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≤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1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u="sn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If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tend to be smaller than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</a:t>
                </a:r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cdf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larger than </a:t>
                </a:r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cdf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363" y="1179152"/>
                <a:ext cx="8402525" cy="5390860"/>
              </a:xfrm>
              <a:blipFill>
                <a:blip r:embed="rId2"/>
                <a:stretch>
                  <a:fillRect l="-290" t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798A4D00-8C5D-45C2-9D06-99A3C15C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3BBB83-99BE-417D-A6B6-7B82D9441880}"/>
              </a:ext>
            </a:extLst>
          </p:cNvPr>
          <p:cNvSpPr txBox="1">
            <a:spLocks/>
          </p:cNvSpPr>
          <p:nvPr/>
        </p:nvSpPr>
        <p:spPr>
          <a:xfrm>
            <a:off x="395536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Kolmogorov-Smirnov Test</a:t>
            </a:r>
            <a:endParaRPr lang="en-US" sz="34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26F766-7C11-4AE2-BD44-B7724D4DFD46}"/>
              </a:ext>
            </a:extLst>
          </p:cNvPr>
          <p:cNvCxnSpPr>
            <a:cxnSpLocks/>
          </p:cNvCxnSpPr>
          <p:nvPr/>
        </p:nvCxnSpPr>
        <p:spPr>
          <a:xfrm flipV="1">
            <a:off x="3203848" y="2707008"/>
            <a:ext cx="0" cy="288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7B330B-ACAC-470C-9F76-AE26DBDFE6E1}"/>
              </a:ext>
            </a:extLst>
          </p:cNvPr>
          <p:cNvCxnSpPr/>
          <p:nvPr/>
        </p:nvCxnSpPr>
        <p:spPr>
          <a:xfrm>
            <a:off x="1475656" y="5157192"/>
            <a:ext cx="5544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62016E-34CC-4510-B5FF-D735897A288B}"/>
                  </a:ext>
                </a:extLst>
              </p:cNvPr>
              <p:cNvSpPr txBox="1"/>
              <p:nvPr/>
            </p:nvSpPr>
            <p:spPr>
              <a:xfrm>
                <a:off x="2483768" y="529320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62016E-34CC-4510-B5FF-D735897A2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5293200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22600A-EF66-4E7F-B86F-A7CFE9E6DAF0}"/>
                  </a:ext>
                </a:extLst>
              </p:cNvPr>
              <p:cNvSpPr txBox="1"/>
              <p:nvPr/>
            </p:nvSpPr>
            <p:spPr>
              <a:xfrm>
                <a:off x="3509777" y="5310329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22600A-EF66-4E7F-B86F-A7CFE9E6D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777" y="5310329"/>
                <a:ext cx="281423" cy="276999"/>
              </a:xfrm>
              <a:prstGeom prst="rect">
                <a:avLst/>
              </a:prstGeom>
              <a:blipFill>
                <a:blip r:embed="rId4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5FA864-BE46-4BEA-8010-3845641D761B}"/>
                  </a:ext>
                </a:extLst>
              </p:cNvPr>
              <p:cNvSpPr txBox="1"/>
              <p:nvPr/>
            </p:nvSpPr>
            <p:spPr>
              <a:xfrm>
                <a:off x="4097965" y="5310329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5FA864-BE46-4BEA-8010-3845641D7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965" y="5310329"/>
                <a:ext cx="281423" cy="276999"/>
              </a:xfrm>
              <a:prstGeom prst="rect">
                <a:avLst/>
              </a:prstGeom>
              <a:blipFill>
                <a:blip r:embed="rId5"/>
                <a:stretch>
                  <a:fillRect l="-13043" r="-869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90AC7F-6185-4DCE-AB22-1C7EA7444537}"/>
                  </a:ext>
                </a:extLst>
              </p:cNvPr>
              <p:cNvSpPr txBox="1"/>
              <p:nvPr/>
            </p:nvSpPr>
            <p:spPr>
              <a:xfrm>
                <a:off x="6015990" y="5310329"/>
                <a:ext cx="381386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90AC7F-6185-4DCE-AB22-1C7EA7444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990" y="5310329"/>
                <a:ext cx="381386" cy="300788"/>
              </a:xfrm>
              <a:prstGeom prst="rect">
                <a:avLst/>
              </a:prstGeom>
              <a:blipFill>
                <a:blip r:embed="rId6"/>
                <a:stretch>
                  <a:fillRect l="-8065" r="-1613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4B4392-7FD5-49A0-815C-62E5D98931B2}"/>
                  </a:ext>
                </a:extLst>
              </p:cNvPr>
              <p:cNvSpPr txBox="1"/>
              <p:nvPr/>
            </p:nvSpPr>
            <p:spPr>
              <a:xfrm>
                <a:off x="3806583" y="5322223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4B4392-7FD5-49A0-815C-62E5D9893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583" y="5322223"/>
                <a:ext cx="277768" cy="276999"/>
              </a:xfrm>
              <a:prstGeom prst="rect">
                <a:avLst/>
              </a:prstGeom>
              <a:blipFill>
                <a:blip r:embed="rId7"/>
                <a:stretch>
                  <a:fillRect l="-21739" r="-652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24581-BC6D-4023-9BA2-9ACFA43DE30F}"/>
                  </a:ext>
                </a:extLst>
              </p:cNvPr>
              <p:cNvSpPr txBox="1"/>
              <p:nvPr/>
            </p:nvSpPr>
            <p:spPr>
              <a:xfrm>
                <a:off x="4530030" y="5318269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24581-BC6D-4023-9BA2-9ACFA43DE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030" y="5318269"/>
                <a:ext cx="283091" cy="276999"/>
              </a:xfrm>
              <a:prstGeom prst="rect">
                <a:avLst/>
              </a:prstGeom>
              <a:blipFill>
                <a:blip r:embed="rId8"/>
                <a:stretch>
                  <a:fillRect l="-21277" r="-638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3A76E1-00F4-49A1-BA93-A8025E6AC278}"/>
                  </a:ext>
                </a:extLst>
              </p:cNvPr>
              <p:cNvSpPr txBox="1"/>
              <p:nvPr/>
            </p:nvSpPr>
            <p:spPr>
              <a:xfrm>
                <a:off x="5156159" y="5308180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3A76E1-00F4-49A1-BA93-A8025E6AC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159" y="5308180"/>
                <a:ext cx="283091" cy="276999"/>
              </a:xfrm>
              <a:prstGeom prst="rect">
                <a:avLst/>
              </a:prstGeom>
              <a:blipFill>
                <a:blip r:embed="rId9"/>
                <a:stretch>
                  <a:fillRect l="-21739" r="-652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A42FB-896D-4ECA-85EB-64B7287E91E3}"/>
                  </a:ext>
                </a:extLst>
              </p:cNvPr>
              <p:cNvSpPr txBox="1"/>
              <p:nvPr/>
            </p:nvSpPr>
            <p:spPr>
              <a:xfrm>
                <a:off x="6603214" y="5310328"/>
                <a:ext cx="369780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A42FB-896D-4ECA-85EB-64B7287E9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214" y="5310328"/>
                <a:ext cx="369780" cy="300788"/>
              </a:xfrm>
              <a:prstGeom prst="rect">
                <a:avLst/>
              </a:prstGeom>
              <a:blipFill>
                <a:blip r:embed="rId10"/>
                <a:stretch>
                  <a:fillRect l="-16393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6BCBA11-25E0-45EF-8436-6D97489DA58E}"/>
              </a:ext>
            </a:extLst>
          </p:cNvPr>
          <p:cNvSpPr/>
          <p:nvPr/>
        </p:nvSpPr>
        <p:spPr>
          <a:xfrm>
            <a:off x="2538610" y="5113602"/>
            <a:ext cx="85913" cy="103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F6898EC-2FBB-4DDD-81BC-AB890777C54C}"/>
              </a:ext>
            </a:extLst>
          </p:cNvPr>
          <p:cNvSpPr/>
          <p:nvPr/>
        </p:nvSpPr>
        <p:spPr>
          <a:xfrm flipV="1">
            <a:off x="3647828" y="5113602"/>
            <a:ext cx="81613" cy="1032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F07F63-81FE-4A59-80EE-224B42B864FD}"/>
              </a:ext>
            </a:extLst>
          </p:cNvPr>
          <p:cNvSpPr/>
          <p:nvPr/>
        </p:nvSpPr>
        <p:spPr>
          <a:xfrm flipV="1">
            <a:off x="4227154" y="5113592"/>
            <a:ext cx="81610" cy="1032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0FABD0-8ABB-48E4-BC9C-98AB1C45632C}"/>
              </a:ext>
            </a:extLst>
          </p:cNvPr>
          <p:cNvSpPr/>
          <p:nvPr/>
        </p:nvSpPr>
        <p:spPr>
          <a:xfrm flipH="1" flipV="1">
            <a:off x="6118569" y="5113592"/>
            <a:ext cx="81611" cy="103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AA3DF6-A514-4E56-9EB0-32989998639F}"/>
              </a:ext>
            </a:extLst>
          </p:cNvPr>
          <p:cNvCxnSpPr>
            <a:endCxn id="17" idx="2"/>
          </p:cNvCxnSpPr>
          <p:nvPr/>
        </p:nvCxnSpPr>
        <p:spPr>
          <a:xfrm>
            <a:off x="1259632" y="5157192"/>
            <a:ext cx="1278978" cy="80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089D2A-3176-4B7C-BBB5-3B5C9F2F3EB9}"/>
              </a:ext>
            </a:extLst>
          </p:cNvPr>
          <p:cNvCxnSpPr>
            <a:cxnSpLocks/>
          </p:cNvCxnSpPr>
          <p:nvPr/>
        </p:nvCxnSpPr>
        <p:spPr>
          <a:xfrm>
            <a:off x="2587975" y="4653136"/>
            <a:ext cx="10598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30ED1E0-1946-4838-BB6B-CA4E976094F4}"/>
              </a:ext>
            </a:extLst>
          </p:cNvPr>
          <p:cNvCxnSpPr>
            <a:cxnSpLocks/>
          </p:cNvCxnSpPr>
          <p:nvPr/>
        </p:nvCxnSpPr>
        <p:spPr>
          <a:xfrm>
            <a:off x="3631404" y="4231678"/>
            <a:ext cx="625286" cy="97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B3A101-60CB-4ADA-B346-DA395DDBE68E}"/>
              </a:ext>
            </a:extLst>
          </p:cNvPr>
          <p:cNvCxnSpPr>
            <a:cxnSpLocks/>
          </p:cNvCxnSpPr>
          <p:nvPr/>
        </p:nvCxnSpPr>
        <p:spPr>
          <a:xfrm>
            <a:off x="3631738" y="4241457"/>
            <a:ext cx="0" cy="4116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B9D57B-6D23-47C9-A371-5E2B7A9110CB}"/>
              </a:ext>
            </a:extLst>
          </p:cNvPr>
          <p:cNvCxnSpPr>
            <a:cxnSpLocks/>
          </p:cNvCxnSpPr>
          <p:nvPr/>
        </p:nvCxnSpPr>
        <p:spPr>
          <a:xfrm flipH="1">
            <a:off x="2581566" y="4653136"/>
            <a:ext cx="6409" cy="483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3D96D4-2348-4708-88C5-7A282DA02C7F}"/>
              </a:ext>
            </a:extLst>
          </p:cNvPr>
          <p:cNvCxnSpPr>
            <a:cxnSpLocks/>
          </p:cNvCxnSpPr>
          <p:nvPr/>
        </p:nvCxnSpPr>
        <p:spPr>
          <a:xfrm>
            <a:off x="3117901" y="3356992"/>
            <a:ext cx="1579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AA98B6-C86F-4A07-A9E5-D692AE5C2F75}"/>
              </a:ext>
            </a:extLst>
          </p:cNvPr>
          <p:cNvCxnSpPr>
            <a:cxnSpLocks/>
          </p:cNvCxnSpPr>
          <p:nvPr/>
        </p:nvCxnSpPr>
        <p:spPr>
          <a:xfrm flipV="1">
            <a:off x="4247964" y="3853482"/>
            <a:ext cx="8726" cy="3879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2B5B3A9-5177-4852-B855-76F832507FA7}"/>
              </a:ext>
            </a:extLst>
          </p:cNvPr>
          <p:cNvCxnSpPr>
            <a:cxnSpLocks/>
          </p:cNvCxnSpPr>
          <p:nvPr/>
        </p:nvCxnSpPr>
        <p:spPr>
          <a:xfrm>
            <a:off x="4256690" y="3853481"/>
            <a:ext cx="188270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637E58-6088-4384-9D28-EA665D2F1D6C}"/>
              </a:ext>
            </a:extLst>
          </p:cNvPr>
          <p:cNvCxnSpPr/>
          <p:nvPr/>
        </p:nvCxnSpPr>
        <p:spPr>
          <a:xfrm>
            <a:off x="3275856" y="3356992"/>
            <a:ext cx="37444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5102FCE-9A6E-48A3-A1C2-409DD2E10051}"/>
              </a:ext>
            </a:extLst>
          </p:cNvPr>
          <p:cNvCxnSpPr>
            <a:cxnSpLocks/>
          </p:cNvCxnSpPr>
          <p:nvPr/>
        </p:nvCxnSpPr>
        <p:spPr>
          <a:xfrm flipV="1">
            <a:off x="6159374" y="3356992"/>
            <a:ext cx="0" cy="5040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E4A0A8-986D-4C02-B0D9-4239664E4BA2}"/>
              </a:ext>
            </a:extLst>
          </p:cNvPr>
          <p:cNvCxnSpPr/>
          <p:nvPr/>
        </p:nvCxnSpPr>
        <p:spPr>
          <a:xfrm>
            <a:off x="6118569" y="3356992"/>
            <a:ext cx="1261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1AECD4F-5A6A-4922-A6EC-50870EDDC395}"/>
              </a:ext>
            </a:extLst>
          </p:cNvPr>
          <p:cNvSpPr/>
          <p:nvPr/>
        </p:nvSpPr>
        <p:spPr>
          <a:xfrm flipH="1" flipV="1">
            <a:off x="3945464" y="5113592"/>
            <a:ext cx="81595" cy="10320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2F39D-0B56-456F-B30F-3C659C66FB90}"/>
              </a:ext>
            </a:extLst>
          </p:cNvPr>
          <p:cNvSpPr txBox="1"/>
          <p:nvPr/>
        </p:nvSpPr>
        <p:spPr>
          <a:xfrm>
            <a:off x="4114800" y="298493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25B62F-C4E7-4B05-91A5-CDD05FBB6E49}"/>
              </a:ext>
            </a:extLst>
          </p:cNvPr>
          <p:cNvSpPr/>
          <p:nvPr/>
        </p:nvSpPr>
        <p:spPr>
          <a:xfrm flipH="1">
            <a:off x="4667821" y="5113592"/>
            <a:ext cx="81611" cy="10320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1B7E21-5E2D-48E1-942B-B675F1D21EC9}"/>
              </a:ext>
            </a:extLst>
          </p:cNvPr>
          <p:cNvSpPr/>
          <p:nvPr/>
        </p:nvSpPr>
        <p:spPr>
          <a:xfrm flipV="1">
            <a:off x="5237771" y="5113578"/>
            <a:ext cx="81592" cy="1032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69BFF1C-BCE5-43B3-A4F7-CEDBCA8B0F14}"/>
              </a:ext>
            </a:extLst>
          </p:cNvPr>
          <p:cNvSpPr/>
          <p:nvPr/>
        </p:nvSpPr>
        <p:spPr>
          <a:xfrm flipH="1">
            <a:off x="6663141" y="5113577"/>
            <a:ext cx="81615" cy="10321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2C4E69D-98DE-429A-8785-B665AE014301}"/>
              </a:ext>
            </a:extLst>
          </p:cNvPr>
          <p:cNvCxnSpPr>
            <a:endCxn id="33" idx="5"/>
          </p:cNvCxnSpPr>
          <p:nvPr/>
        </p:nvCxnSpPr>
        <p:spPr>
          <a:xfrm>
            <a:off x="1259632" y="5113577"/>
            <a:ext cx="2697781" cy="1513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2701FC-09C6-4291-80DC-562D7BEB4A0C}"/>
              </a:ext>
            </a:extLst>
          </p:cNvPr>
          <p:cNvCxnSpPr>
            <a:cxnSpLocks/>
          </p:cNvCxnSpPr>
          <p:nvPr/>
        </p:nvCxnSpPr>
        <p:spPr>
          <a:xfrm flipV="1">
            <a:off x="3977011" y="4639603"/>
            <a:ext cx="0" cy="50334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908F4E6-6674-434D-8C02-758F50E43C10}"/>
              </a:ext>
            </a:extLst>
          </p:cNvPr>
          <p:cNvCxnSpPr>
            <a:cxnSpLocks/>
          </p:cNvCxnSpPr>
          <p:nvPr/>
        </p:nvCxnSpPr>
        <p:spPr>
          <a:xfrm>
            <a:off x="3986261" y="4653136"/>
            <a:ext cx="75430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D1F6CB-4142-43D2-906F-DDF3ABF36F6B}"/>
              </a:ext>
            </a:extLst>
          </p:cNvPr>
          <p:cNvCxnSpPr>
            <a:cxnSpLocks/>
          </p:cNvCxnSpPr>
          <p:nvPr/>
        </p:nvCxnSpPr>
        <p:spPr>
          <a:xfrm flipH="1" flipV="1">
            <a:off x="4743326" y="4213654"/>
            <a:ext cx="6106" cy="43948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6A167-364C-4A65-9F92-3897180FFF95}"/>
              </a:ext>
            </a:extLst>
          </p:cNvPr>
          <p:cNvCxnSpPr>
            <a:cxnSpLocks/>
          </p:cNvCxnSpPr>
          <p:nvPr/>
        </p:nvCxnSpPr>
        <p:spPr>
          <a:xfrm>
            <a:off x="4749432" y="4219040"/>
            <a:ext cx="5482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ED5DD0-0016-4F26-BF49-03756C25A44B}"/>
              </a:ext>
            </a:extLst>
          </p:cNvPr>
          <p:cNvCxnSpPr>
            <a:cxnSpLocks/>
          </p:cNvCxnSpPr>
          <p:nvPr/>
        </p:nvCxnSpPr>
        <p:spPr>
          <a:xfrm flipV="1">
            <a:off x="5319363" y="3853481"/>
            <a:ext cx="0" cy="37819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1244606-B8EE-4792-AB4D-5D6A65B31DCD}"/>
              </a:ext>
            </a:extLst>
          </p:cNvPr>
          <p:cNvCxnSpPr>
            <a:cxnSpLocks/>
          </p:cNvCxnSpPr>
          <p:nvPr/>
        </p:nvCxnSpPr>
        <p:spPr>
          <a:xfrm flipV="1">
            <a:off x="5319363" y="3874110"/>
            <a:ext cx="1384585" cy="47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8D2EB3-2073-459F-85A4-6FFD7CEDF033}"/>
              </a:ext>
            </a:extLst>
          </p:cNvPr>
          <p:cNvCxnSpPr>
            <a:cxnSpLocks/>
          </p:cNvCxnSpPr>
          <p:nvPr/>
        </p:nvCxnSpPr>
        <p:spPr>
          <a:xfrm flipV="1">
            <a:off x="6684935" y="3339515"/>
            <a:ext cx="0" cy="54577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3A79EC6-525B-41A6-AF9F-FF7A68FF3A96}"/>
              </a:ext>
            </a:extLst>
          </p:cNvPr>
          <p:cNvCxnSpPr>
            <a:cxnSpLocks/>
          </p:cNvCxnSpPr>
          <p:nvPr/>
        </p:nvCxnSpPr>
        <p:spPr>
          <a:xfrm>
            <a:off x="6663141" y="3358792"/>
            <a:ext cx="115767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D2C26B5-FB9A-445C-8384-1D116BD3091D}"/>
              </a:ext>
            </a:extLst>
          </p:cNvPr>
          <p:cNvSpPr txBox="1">
            <a:spLocks/>
          </p:cNvSpPr>
          <p:nvPr/>
        </p:nvSpPr>
        <p:spPr>
          <a:xfrm>
            <a:off x="8056732" y="6021288"/>
            <a:ext cx="547715" cy="83671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35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test statistic is defined as: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left-sided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some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sub>
                            </m:s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right-sided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some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D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sub>
                            </m:s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two-sided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some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► 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practice, the test statistic is computed using the fact that the empirical </a:t>
                </a:r>
                <a:r>
                  <a:rPr 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cdf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step function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changing values only at the sample points. Thus, if we denote the pooled ordered data points by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can write the computational formulas for the test statistics as:</a:t>
                </a:r>
              </a:p>
              <a:p>
                <a:endParaRPr lang="en-US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=1, …,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</m:e>
                      </m:func>
                    </m:oMath>
                  </m:oMathPara>
                </a14:m>
                <a:endParaRPr lang="en-US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=1, …,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</m:e>
                      </m:func>
                    </m:oMath>
                  </m:oMathPara>
                </a14:m>
                <a:endParaRPr lang="en-US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D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=1, …,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sub>
                            </m:s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Finally, the exact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computed, compared to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a conclusion is drawn.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  <a:blipFill>
                <a:blip r:embed="rId2"/>
                <a:stretch>
                  <a:fillRect l="-363" t="-339" b="-1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798A4D00-8C5D-45C2-9D06-99A3C15C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3BBB83-99BE-417D-A6B6-7B82D9441880}"/>
              </a:ext>
            </a:extLst>
          </p:cNvPr>
          <p:cNvSpPr txBox="1">
            <a:spLocks/>
          </p:cNvSpPr>
          <p:nvPr/>
        </p:nvSpPr>
        <p:spPr>
          <a:xfrm>
            <a:off x="395536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Kolmogorov-Smirnov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D2C26B5-FB9A-445C-8384-1D116BD3091D}"/>
              </a:ext>
            </a:extLst>
          </p:cNvPr>
          <p:cNvSpPr txBox="1">
            <a:spLocks/>
          </p:cNvSpPr>
          <p:nvPr/>
        </p:nvSpPr>
        <p:spPr>
          <a:xfrm>
            <a:off x="8056732" y="6021288"/>
            <a:ext cx="547715" cy="83671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96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exact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 by listing all possibilities. Consider an example of two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observations in the first sample and three observations in the second sample. No ties are assumed to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present in the data. Without loss of generality, the five observations can be taken as 1, 2, 3, 4, and</a:t>
                </a:r>
              </a:p>
              <a:p>
                <a:pPr>
                  <a:tabLst>
                    <a:tab pos="7661275" algn="l"/>
                  </a:tabLst>
                </a:pP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 The Kolmogorov-Smirnov two-sided test statistic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</m:func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computed for each </a:t>
                </a:r>
              </a:p>
              <a:p>
                <a:pPr>
                  <a:tabLst>
                    <a:tab pos="7661275" algn="l"/>
                  </a:tabLst>
                </a:pP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permutation. The procedure is summarized below.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  <a:blipFill>
                <a:blip r:embed="rId2"/>
                <a:stretch>
                  <a:fillRect l="-363" t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798A4D00-8C5D-45C2-9D06-99A3C15C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3BBB83-99BE-417D-A6B6-7B82D9441880}"/>
              </a:ext>
            </a:extLst>
          </p:cNvPr>
          <p:cNvSpPr txBox="1">
            <a:spLocks/>
          </p:cNvSpPr>
          <p:nvPr/>
        </p:nvSpPr>
        <p:spPr>
          <a:xfrm>
            <a:off x="395536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Kolmogorov-Smirnov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D2C26B5-FB9A-445C-8384-1D116BD3091D}"/>
              </a:ext>
            </a:extLst>
          </p:cNvPr>
          <p:cNvSpPr txBox="1">
            <a:spLocks/>
          </p:cNvSpPr>
          <p:nvPr/>
        </p:nvSpPr>
        <p:spPr>
          <a:xfrm>
            <a:off x="8056732" y="6021288"/>
            <a:ext cx="547715" cy="83671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A0B92-50B6-42C2-BE0A-6DEB36A20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41" y="2636912"/>
            <a:ext cx="3818163" cy="3528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04E4BD-125F-4448-A8BE-2CE2D262A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04" y="2855084"/>
            <a:ext cx="3541316" cy="3344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D61EAD-E1E7-4DD4-94E8-368C2FEAC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636911"/>
            <a:ext cx="3240360" cy="24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0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</p:spPr>
            <p:txBody>
              <a:bodyPr>
                <a:normAutofit/>
              </a:bodyPr>
              <a:lstStyle/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 depending on the alternative hypothesis:</a:t>
                </a:r>
              </a:p>
              <a:p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68325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some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p-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568325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some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p-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568325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en-US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US" altLang="en-US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altLang="en-US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some</m:t>
                    </m:r>
                    <m:r>
                      <m:rPr>
                        <m:nor/>
                      </m:rPr>
                      <a:rPr lang="en-US" altLang="en-US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p-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82575" indent="0"/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en-US" altLang="ko-KR" sz="1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  <a:blipFill>
                <a:blip r:embed="rId2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798A4D00-8C5D-45C2-9D06-99A3C15C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3BBB83-99BE-417D-A6B6-7B82D9441880}"/>
              </a:ext>
            </a:extLst>
          </p:cNvPr>
          <p:cNvSpPr txBox="1">
            <a:spLocks/>
          </p:cNvSpPr>
          <p:nvPr/>
        </p:nvSpPr>
        <p:spPr>
          <a:xfrm>
            <a:off x="395536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Kolmogorov-Smirnov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D2C26B5-FB9A-445C-8384-1D116BD3091D}"/>
              </a:ext>
            </a:extLst>
          </p:cNvPr>
          <p:cNvSpPr txBox="1">
            <a:spLocks/>
          </p:cNvSpPr>
          <p:nvPr/>
        </p:nvSpPr>
        <p:spPr>
          <a:xfrm>
            <a:off x="8056732" y="6021288"/>
            <a:ext cx="547715" cy="83671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052EFF-064D-43DC-AB76-1C857CA60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51163"/>
            <a:ext cx="3856506" cy="213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09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3.1.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Exercise 2.1, we concluded that the distributions of the time to full weight-bearing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 not differ in the location parameters. The natural extension is to test the null hypothesis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𝑇𝑥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𝐶𝑥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all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against the right-sided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𝑇𝑥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𝐶𝑥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some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endParaRPr lang="en-US" altLang="en-US" b="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stemming from the fact that, assuming efficacy of the bioimplant, small observations would be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likely in the Tx group than in the </a:t>
                </a:r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Cx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group.</a:t>
                </a:r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Tx&lt;- c(3, 4, 6, 6, 8, 8)</a:t>
                </a:r>
              </a:p>
              <a:p>
                <a:r>
                  <a:rPr lang="en-US" dirty="0" err="1">
                    <a:solidFill>
                      <a:srgbClr val="0070C0"/>
                    </a:solidFill>
                  </a:rPr>
                  <a:t>Cx</a:t>
                </a:r>
                <a:r>
                  <a:rPr lang="en-US" dirty="0">
                    <a:solidFill>
                      <a:srgbClr val="0070C0"/>
                    </a:solidFill>
                  </a:rPr>
                  <a:t>&lt;- c(4, 4, 4, 5, 6, 7, 8, 10, 12)</a:t>
                </a:r>
              </a:p>
              <a:p>
                <a:r>
                  <a:rPr lang="en-US" dirty="0" err="1">
                    <a:solidFill>
                      <a:srgbClr val="0070C0"/>
                    </a:solidFill>
                  </a:rPr>
                  <a:t>ks.test</a:t>
                </a:r>
                <a:r>
                  <a:rPr lang="en-US" dirty="0">
                    <a:solidFill>
                      <a:srgbClr val="0070C0"/>
                    </a:solidFill>
                  </a:rPr>
                  <a:t>(</a:t>
                </a:r>
                <a:r>
                  <a:rPr lang="en-US" dirty="0" err="1">
                    <a:solidFill>
                      <a:srgbClr val="0070C0"/>
                    </a:solidFill>
                  </a:rPr>
                  <a:t>Tx,Cx</a:t>
                </a:r>
                <a:r>
                  <a:rPr lang="en-US" dirty="0">
                    <a:solidFill>
                      <a:srgbClr val="0070C0"/>
                    </a:solidFill>
                  </a:rPr>
                  <a:t>, alternative="greater", exact=FALSE)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Two-sample Kolmogorov-Smirnov test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D^+ = 0.22222, p-value = 0.7008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&gt; 0.05, we fail to reject the null and conclude that the </a:t>
                </a:r>
                <a:r>
                  <a:rPr 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cdfs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same, that is, the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bioimplant is not effective.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  <a:blipFill>
                <a:blip r:embed="rId2"/>
                <a:stretch>
                  <a:fillRect l="-363" t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798A4D00-8C5D-45C2-9D06-99A3C15C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3BBB83-99BE-417D-A6B6-7B82D9441880}"/>
              </a:ext>
            </a:extLst>
          </p:cNvPr>
          <p:cNvSpPr txBox="1">
            <a:spLocks/>
          </p:cNvSpPr>
          <p:nvPr/>
        </p:nvSpPr>
        <p:spPr>
          <a:xfrm>
            <a:off x="395536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Kolmogorov-Smirnov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D2C26B5-FB9A-445C-8384-1D116BD3091D}"/>
              </a:ext>
            </a:extLst>
          </p:cNvPr>
          <p:cNvSpPr txBox="1">
            <a:spLocks/>
          </p:cNvSpPr>
          <p:nvPr/>
        </p:nvSpPr>
        <p:spPr>
          <a:xfrm>
            <a:off x="8056732" y="6021288"/>
            <a:ext cx="547715" cy="83671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24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Exercise 3.1.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orthopedic surgeon performs rotator cuff repair surgeries in patients with acute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shoulder pain. During a follow-up visit, he uses two rating scales to evaluate the level of pain,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activities of daily living (sleep, work, recreation/sport), and range of motion of the repaired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shoulders. The UCLA shoulder score rating scale has a maximum of 35 points, whereas the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 shoulder score is a percentage of a total of 100 points. The surgeon normalizes the data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organizes them in the form of a table.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Normalized UCLA Score   27 37 40 63 31 81 63 57 90 94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 Shoulder Score    56 78 60 55 67 68 64</a:t>
                </a: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Check whether the scores on the two shoulder pain rating scales have equal distribution functions.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the Kolmogorov-Smirnov test with 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=0.05.</m:t>
                    </m:r>
                  </m:oMath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38E8E9-7B38-4741-8326-68FE4A50A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877" y="1119252"/>
                <a:ext cx="8402525" cy="5390860"/>
              </a:xfrm>
              <a:blipFill>
                <a:blip r:embed="rId2"/>
                <a:stretch>
                  <a:fillRect l="-363" t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798A4D00-8C5D-45C2-9D06-99A3C15C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3BBB83-99BE-417D-A6B6-7B82D9441880}"/>
              </a:ext>
            </a:extLst>
          </p:cNvPr>
          <p:cNvSpPr txBox="1">
            <a:spLocks/>
          </p:cNvSpPr>
          <p:nvPr/>
        </p:nvSpPr>
        <p:spPr>
          <a:xfrm>
            <a:off x="395536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Kolmogorov-Smirnov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D2C26B5-FB9A-445C-8384-1D116BD3091D}"/>
              </a:ext>
            </a:extLst>
          </p:cNvPr>
          <p:cNvSpPr txBox="1">
            <a:spLocks/>
          </p:cNvSpPr>
          <p:nvPr/>
        </p:nvSpPr>
        <p:spPr>
          <a:xfrm>
            <a:off x="8056732" y="6021288"/>
            <a:ext cx="547715" cy="83671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19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00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899592" y="908720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latin typeface="+mj-lt"/>
              <a:ea typeface="맑은 고딕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508981" y="2061640"/>
            <a:ext cx="3863350" cy="670883"/>
            <a:chOff x="3508986" y="2660028"/>
            <a:chExt cx="3506565" cy="670883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4062801" y="2746136"/>
              <a:ext cx="295275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Introduction. Why nonparametric?</a:t>
              </a: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3508986" y="2660028"/>
              <a:ext cx="461515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B3A2C7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B3A2C7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509295" y="3016091"/>
            <a:ext cx="3366960" cy="477054"/>
            <a:chOff x="3509036" y="3385801"/>
            <a:chExt cx="3619768" cy="477054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4176053" y="3470900"/>
              <a:ext cx="295275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Kolmogorov-Smirnov Test</a:t>
              </a:r>
            </a:p>
          </p:txBody>
        </p:sp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3509036" y="3385801"/>
              <a:ext cx="54665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522620" y="3529589"/>
            <a:ext cx="3353635" cy="477054"/>
            <a:chOff x="3508116" y="4102290"/>
            <a:chExt cx="3605442" cy="477054"/>
          </a:xfrm>
        </p:grpSpPr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4160808" y="4190321"/>
              <a:ext cx="295275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Kruskal-Wallis H-test</a:t>
              </a:r>
            </a:p>
          </p:txBody>
        </p:sp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3508116" y="4102290"/>
              <a:ext cx="54665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534952" y="4074980"/>
            <a:ext cx="4133390" cy="477054"/>
            <a:chOff x="3528020" y="4811507"/>
            <a:chExt cx="4443744" cy="477054"/>
          </a:xfrm>
        </p:grpSpPr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4161128" y="4895967"/>
              <a:ext cx="381063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Spearman Rank Correlation Coefficient</a:t>
              </a: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3528020" y="4811507"/>
              <a:ext cx="54665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548578" y="4600458"/>
            <a:ext cx="3243383" cy="477054"/>
            <a:chOff x="3471841" y="5537602"/>
            <a:chExt cx="3486913" cy="477054"/>
          </a:xfrm>
        </p:grpSpPr>
        <p:sp>
          <p:nvSpPr>
            <p:cNvPr id="48" name="Text Box 5"/>
            <p:cNvSpPr txBox="1">
              <a:spLocks noChangeArrowheads="1"/>
            </p:cNvSpPr>
            <p:nvPr/>
          </p:nvSpPr>
          <p:spPr bwMode="auto">
            <a:xfrm>
              <a:off x="4155483" y="5640547"/>
              <a:ext cx="28032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Fisher Exact Test</a:t>
              </a: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3471841" y="5537602"/>
              <a:ext cx="54665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06</a:t>
              </a:r>
              <a:endParaRPr lang="ko-KR" alt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6" name="그룹 24">
            <a:extLst>
              <a:ext uri="{FF2B5EF4-FFF2-40B4-BE49-F238E27FC236}">
                <a16:creationId xmlns:a16="http://schemas.microsoft.com/office/drawing/2014/main" id="{02AC5A52-F7BC-4CCC-9FD9-1BAAD230334B}"/>
              </a:ext>
            </a:extLst>
          </p:cNvPr>
          <p:cNvGrpSpPr/>
          <p:nvPr/>
        </p:nvGrpSpPr>
        <p:grpSpPr>
          <a:xfrm>
            <a:off x="3563888" y="5137306"/>
            <a:ext cx="3243382" cy="477054"/>
            <a:chOff x="3528020" y="5537413"/>
            <a:chExt cx="3486911" cy="477054"/>
          </a:xfrm>
        </p:grpSpPr>
        <p:sp>
          <p:nvSpPr>
            <p:cNvPr id="28" name="Text Box 5">
              <a:extLst>
                <a:ext uri="{FF2B5EF4-FFF2-40B4-BE49-F238E27FC236}">
                  <a16:creationId xmlns:a16="http://schemas.microsoft.com/office/drawing/2014/main" id="{C9F55517-0F7E-493C-9D5D-D3096CBE4E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1660" y="5621952"/>
              <a:ext cx="28032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Loess Regression</a:t>
              </a:r>
            </a:p>
          </p:txBody>
        </p:sp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E420254D-5598-43AC-8ACC-F96F00D000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8020" y="5537413"/>
              <a:ext cx="54665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07</a:t>
              </a:r>
              <a:endParaRPr lang="ko-KR" alt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1" name="그룹 20">
            <a:extLst>
              <a:ext uri="{FF2B5EF4-FFF2-40B4-BE49-F238E27FC236}">
                <a16:creationId xmlns:a16="http://schemas.microsoft.com/office/drawing/2014/main" id="{AB6859C7-933C-408D-A2FC-B60B2EEB8D75}"/>
              </a:ext>
            </a:extLst>
          </p:cNvPr>
          <p:cNvGrpSpPr/>
          <p:nvPr/>
        </p:nvGrpSpPr>
        <p:grpSpPr>
          <a:xfrm>
            <a:off x="3518712" y="2523938"/>
            <a:ext cx="3357543" cy="477054"/>
            <a:chOff x="3478509" y="2659895"/>
            <a:chExt cx="3609644" cy="477054"/>
          </a:xfrm>
        </p:grpSpPr>
        <p:sp>
          <p:nvSpPr>
            <p:cNvPr id="34" name="Text Box 5">
              <a:extLst>
                <a:ext uri="{FF2B5EF4-FFF2-40B4-BE49-F238E27FC236}">
                  <a16:creationId xmlns:a16="http://schemas.microsoft.com/office/drawing/2014/main" id="{8CFA7AB3-2845-40C9-AF12-705B8DBFDC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5403" y="2744435"/>
              <a:ext cx="295275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Wilcoxon Rank-sum Test</a:t>
              </a:r>
            </a:p>
          </p:txBody>
        </p: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BD4E44C8-1259-4737-85D6-B0281A6583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8509" y="2659895"/>
              <a:ext cx="54665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7" name="그룹 24">
            <a:extLst>
              <a:ext uri="{FF2B5EF4-FFF2-40B4-BE49-F238E27FC236}">
                <a16:creationId xmlns:a16="http://schemas.microsoft.com/office/drawing/2014/main" id="{93F92893-0DF5-47DA-B337-3A5D83C159A9}"/>
              </a:ext>
            </a:extLst>
          </p:cNvPr>
          <p:cNvGrpSpPr/>
          <p:nvPr/>
        </p:nvGrpSpPr>
        <p:grpSpPr>
          <a:xfrm>
            <a:off x="3548578" y="5686384"/>
            <a:ext cx="3891913" cy="477054"/>
            <a:chOff x="3558158" y="5537412"/>
            <a:chExt cx="4184137" cy="477054"/>
          </a:xfrm>
        </p:grpSpPr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95659530-1C9E-48BE-9AC0-22F7DE0DF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4844" y="5621952"/>
              <a:ext cx="349745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+mj-lt"/>
                  <a:ea typeface="맑은 고딕" pitchFamily="50" charset="-127"/>
                </a:rPr>
                <a:t>Bootstrap Method of Estimation</a:t>
              </a:r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83CF36E1-2EE0-43FE-B818-7BBF31801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8158" y="5537412"/>
              <a:ext cx="54665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08</a:t>
              </a:r>
              <a:endParaRPr lang="ko-KR" alt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46" name="Slide Number Placeholder 2">
            <a:extLst>
              <a:ext uri="{FF2B5EF4-FFF2-40B4-BE49-F238E27FC236}">
                <a16:creationId xmlns:a16="http://schemas.microsoft.com/office/drawing/2014/main" id="{361BF5C8-9334-4EE0-9A03-26F6F6BF259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0313BA-28A3-4E47-8FB3-C8A9B675E905}"/>
              </a:ext>
            </a:extLst>
          </p:cNvPr>
          <p:cNvCxnSpPr>
            <a:cxnSpLocks/>
          </p:cNvCxnSpPr>
          <p:nvPr/>
        </p:nvCxnSpPr>
        <p:spPr>
          <a:xfrm>
            <a:off x="3347864" y="2523938"/>
            <a:ext cx="0" cy="3008459"/>
          </a:xfrm>
          <a:prstGeom prst="line">
            <a:avLst/>
          </a:prstGeom>
          <a:ln w="28575">
            <a:solidFill>
              <a:srgbClr val="C5D5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38E8E9-7B38-4741-8326-68FE4A50A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77" y="1119252"/>
            <a:ext cx="8402525" cy="5390860"/>
          </a:xfrm>
        </p:spPr>
        <p:txBody>
          <a:bodyPr>
            <a:normAutofit/>
          </a:bodyPr>
          <a:lstStyle/>
          <a:p>
            <a:r>
              <a:rPr lang="en-US" altLang="ko-KR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  <a:r>
              <a:rPr lang="en-US" altLang="ko-K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compute the values of the empirical </a:t>
            </a:r>
            <a:r>
              <a:rPr lang="en-US" altLang="ko-KR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cdfs</a:t>
            </a:r>
            <a:r>
              <a:rPr lang="en-US" altLang="ko-K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798A4D00-8C5D-45C2-9D06-99A3C15C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3BBB83-99BE-417D-A6B6-7B82D9441880}"/>
              </a:ext>
            </a:extLst>
          </p:cNvPr>
          <p:cNvSpPr txBox="1">
            <a:spLocks/>
          </p:cNvSpPr>
          <p:nvPr/>
        </p:nvSpPr>
        <p:spPr>
          <a:xfrm>
            <a:off x="395536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Kolmogorov-Smirnov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D2C26B5-FB9A-445C-8384-1D116BD3091D}"/>
              </a:ext>
            </a:extLst>
          </p:cNvPr>
          <p:cNvSpPr txBox="1">
            <a:spLocks/>
          </p:cNvSpPr>
          <p:nvPr/>
        </p:nvSpPr>
        <p:spPr>
          <a:xfrm>
            <a:off x="8056732" y="6021288"/>
            <a:ext cx="547715" cy="83671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0086A8-BEF9-4AFF-81D1-69C43F53A9BA}"/>
                  </a:ext>
                </a:extLst>
              </p:cNvPr>
              <p:cNvSpPr txBox="1"/>
              <p:nvPr/>
            </p:nvSpPr>
            <p:spPr>
              <a:xfrm>
                <a:off x="4307531" y="1495643"/>
                <a:ext cx="4357428" cy="4481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need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𝑈𝐶𝐿𝐴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𝐶𝑜𝑛𝑠𝑡𝑎𝑛𝑡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for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all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against</m:t>
                    </m:r>
                  </m:oMath>
                </a14:m>
                <a:r>
                  <a:rPr lang="en-US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two-sided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𝑈𝐶𝐿𝐴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𝐶𝑜𝑛𝑠𝑡𝑎𝑛𝑡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for</m:t>
                    </m:r>
                    <m:r>
                      <a:rPr 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some</m:t>
                    </m:r>
                    <m:r>
                      <a:rPr 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test statistic is</a:t>
                </a:r>
              </a:p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𝑈𝐶𝐿𝐴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𝐶𝑜𝑛𝑠𝑡𝑎𝑛𝑡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0.4.</a:t>
                </a:r>
              </a:p>
              <a:p>
                <a:pPr>
                  <a:lnSpc>
                    <a:spcPct val="150000"/>
                  </a:lnSpc>
                </a:pP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i="1" dirty="0">
                    <a:solidFill>
                      <a:srgbClr val="0070C0"/>
                    </a:solidFill>
                    <a:latin typeface="+mj-lt"/>
                    <a:cs typeface="Times New Roman" panose="02020603050405020304" pitchFamily="18" charset="0"/>
                  </a:rPr>
                  <a:t>UCLA&lt;- c(27,37,40,63,31,81,63,57,90,94)</a:t>
                </a:r>
              </a:p>
              <a:p>
                <a:r>
                  <a:rPr lang="en-US" sz="1400" i="1" dirty="0">
                    <a:solidFill>
                      <a:srgbClr val="0070C0"/>
                    </a:solidFill>
                    <a:latin typeface="+mj-lt"/>
                    <a:cs typeface="Times New Roman" panose="02020603050405020304" pitchFamily="18" charset="0"/>
                  </a:rPr>
                  <a:t>Constant&lt;- c(56,78,60,55,67,68,64)</a:t>
                </a:r>
              </a:p>
              <a:p>
                <a:r>
                  <a:rPr lang="en-US" sz="1400" i="1" dirty="0" err="1">
                    <a:solidFill>
                      <a:srgbClr val="0070C0"/>
                    </a:solidFill>
                    <a:latin typeface="+mj-lt"/>
                    <a:cs typeface="Times New Roman" panose="02020603050405020304" pitchFamily="18" charset="0"/>
                  </a:rPr>
                  <a:t>ks.test</a:t>
                </a:r>
                <a:r>
                  <a:rPr lang="en-US" sz="1400" i="1" dirty="0">
                    <a:solidFill>
                      <a:srgbClr val="0070C0"/>
                    </a:solidFill>
                    <a:latin typeface="+mj-lt"/>
                    <a:cs typeface="Times New Roman" panose="02020603050405020304" pitchFamily="18" charset="0"/>
                  </a:rPr>
                  <a:t>(UCLA, Constant, alternative="</a:t>
                </a:r>
                <a:r>
                  <a:rPr lang="en-US" sz="1400" i="1" dirty="0" err="1">
                    <a:solidFill>
                      <a:srgbClr val="0070C0"/>
                    </a:solidFill>
                    <a:latin typeface="+mj-lt"/>
                    <a:cs typeface="Times New Roman" panose="02020603050405020304" pitchFamily="18" charset="0"/>
                  </a:rPr>
                  <a:t>two.sided</a:t>
                </a:r>
                <a:r>
                  <a:rPr lang="en-US" sz="1400" i="1" dirty="0">
                    <a:solidFill>
                      <a:srgbClr val="0070C0"/>
                    </a:solidFill>
                    <a:latin typeface="+mj-lt"/>
                    <a:cs typeface="Times New Roman" panose="02020603050405020304" pitchFamily="18" charset="0"/>
                  </a:rPr>
                  <a:t>", </a:t>
                </a:r>
              </a:p>
              <a:p>
                <a:r>
                  <a:rPr lang="en-US" sz="1400" i="1" dirty="0">
                    <a:solidFill>
                      <a:srgbClr val="0070C0"/>
                    </a:solidFill>
                    <a:latin typeface="+mj-lt"/>
                    <a:cs typeface="Times New Roman" panose="02020603050405020304" pitchFamily="18" charset="0"/>
                  </a:rPr>
                  <a:t>exact=FALSE)</a:t>
                </a:r>
              </a:p>
              <a:p>
                <a:endParaRPr lang="en-US" sz="1400" i="1" dirty="0">
                  <a:solidFill>
                    <a:srgbClr val="0070C0"/>
                  </a:solidFill>
                  <a:latin typeface="+mj-lt"/>
                  <a:cs typeface="Times New Roman" panose="02020603050405020304" pitchFamily="18" charset="0"/>
                </a:endParaRPr>
              </a:p>
              <a:p>
                <a:r>
                  <a:rPr lang="en-US" sz="1400" i="1" dirty="0">
                    <a:latin typeface="+mj-lt"/>
                    <a:cs typeface="Times New Roman" panose="02020603050405020304" pitchFamily="18" charset="0"/>
                  </a:rPr>
                  <a:t>Two-sample Kolmogorov-Smirnov test</a:t>
                </a:r>
              </a:p>
              <a:p>
                <a:r>
                  <a:rPr lang="en-US" sz="1400" i="1" dirty="0">
                    <a:latin typeface="+mj-lt"/>
                    <a:cs typeface="Times New Roman" panose="02020603050405020304" pitchFamily="18" charset="0"/>
                  </a:rPr>
                  <a:t>D = 0.4, p-value = 0.5253</a:t>
                </a:r>
              </a:p>
              <a:p>
                <a:endParaRPr lang="en-US" sz="1400" i="1" dirty="0">
                  <a:latin typeface="+mj-lt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exceeds 0.05, thus, we fail to reject 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null and conclude that the two scales have the 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 distribution.</a:t>
                </a:r>
              </a:p>
              <a:p>
                <a:endParaRPr lang="en-US" sz="1400" i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0086A8-BEF9-4AFF-81D1-69C43F53A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531" y="1495643"/>
                <a:ext cx="4357428" cy="4481227"/>
              </a:xfrm>
              <a:prstGeom prst="rect">
                <a:avLst/>
              </a:prstGeom>
              <a:blipFill>
                <a:blip r:embed="rId2"/>
                <a:stretch>
                  <a:fillRect l="-840" t="-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68E1C65F-714B-461C-8A15-963C6B37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98" y="1412776"/>
            <a:ext cx="38481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08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51519" y="289683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    </a:t>
            </a:r>
            <a:r>
              <a:rPr lang="en-US" altLang="ko-KR" sz="5200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Kruskal-Wallis H-test</a:t>
            </a:r>
            <a:endParaRPr lang="ko-KR" altLang="en-US" sz="5200" b="1" dirty="0">
              <a:solidFill>
                <a:schemeClr val="tx1"/>
              </a:solidFill>
              <a:latin typeface="Thorndale AMT" panose="02020603050405020304" pitchFamily="18" charset="0"/>
              <a:cs typeface="Thorndale AMT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6C3A41B-516F-43BE-B565-7AAB7FFE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620687"/>
            <a:ext cx="922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rgbClr val="B3A2C7"/>
                </a:solidFill>
                <a:latin typeface="Thorndale AMT" panose="02020603050405020304" pitchFamily="18" charset="0"/>
                <a:ea typeface="맑은 고딕" pitchFamily="50" charset="-127"/>
                <a:cs typeface="Thorndale AMT" panose="02020603050405020304" pitchFamily="18" charset="0"/>
              </a:rPr>
              <a:t>04</a:t>
            </a:r>
            <a:endParaRPr kumimoji="1" lang="ko-KR" altLang="ko-KR" sz="5400" b="1" dirty="0">
              <a:solidFill>
                <a:srgbClr val="B3A2C7"/>
              </a:solidFill>
              <a:latin typeface="Thorndale AMT" panose="02020603050405020304" pitchFamily="18" charset="0"/>
              <a:ea typeface="맑은 고딕" pitchFamily="50" charset="-127"/>
              <a:cs typeface="Thorndale AMT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64DB2A-EE86-499A-A5ED-7D989659A21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16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Kruskal-Wallis H-test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340768"/>
                <a:ext cx="8856984" cy="4881686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data are coming from several independent samples and the goal is to test equality versus nonequality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respective location parameters, then one should conduct a one-way analysis of variance (ANOVA),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we can assume that the data are normally distributed.  A nonparametric equivalent of the ANOVA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approach is the 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Kruskal-Wallis H-test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named after two American statisticians who formulated it in 1952,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William H. Kruskal (1919-2005) and W. Allen Wallis (1912-1998) in their paper “Use of ranks in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one-criterion variance analysis,”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Journal of the American Statistical Association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47, pp. 583 - 621.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measurements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independent samples of respective sizes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available. The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hypotheses of interest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=1,…,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compute the Kruskal-Wallis H-test statistic, we first pool all observations together and assign ranks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increasing order. Tied values are given ranks equal to the average of the ranks that would have been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assigned were they not tied. Denote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=1,…,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sum of ranks of the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altLang="ko-KR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sample. Let 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total number of observations. If no ties exist, the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statistic is determined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 to the formula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−3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340768"/>
                <a:ext cx="8856984" cy="4881686"/>
              </a:xfrm>
              <a:blipFill>
                <a:blip r:embed="rId2"/>
                <a:stretch>
                  <a:fillRect l="-344" t="-375"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461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70737" y="1144796"/>
                <a:ext cx="8402525" cy="4881686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now that the ranking procedure results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sets of ties.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=1,…,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 the number of ties in the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-th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set. Then the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statistic is computed as</a:t>
                </a:r>
              </a:p>
              <a:p>
                <a:endParaRPr 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−3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 that if there are no ties,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are equal to 1, and this formula simplifies to the previous one.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Next, the exact (or approximate in case of tied observations)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computed. If it is less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than a pre-specified level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α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null hypothesis is rejected, and the conclusion is that not all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location parameters are the same. The approximate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 based on chi-squared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 with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degrees of freedom.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Finally,</a:t>
                </a:r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check which location parameters differ from each other, we conduct the post-hoc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Wilcoxon rank-sum tests for pairs of samples.</a:t>
                </a:r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737" y="1144796"/>
                <a:ext cx="8402525" cy="4881686"/>
              </a:xfrm>
              <a:blipFill>
                <a:blip r:embed="rId2"/>
                <a:stretch>
                  <a:fillRect l="-435"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5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7045" y="1144796"/>
            <a:ext cx="8402525" cy="4881686"/>
          </a:xfrm>
        </p:spPr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Example. 4.1.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botanist studies the germination of seeds of a certain plant under four different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temperatures. She plants the seeds in her laboratory and records the germination rates (percent that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germinated in a batch of 100). The table below displays the data.</a:t>
            </a:r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ko-KR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2F9BA72-9551-45EB-9C6B-72781525AE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0987954"/>
                  </p:ext>
                </p:extLst>
              </p:nvPr>
            </p:nvGraphicFramePr>
            <p:xfrm>
              <a:off x="1467059" y="2331218"/>
              <a:ext cx="6104596" cy="29203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6149">
                      <a:extLst>
                        <a:ext uri="{9D8B030D-6E8A-4147-A177-3AD203B41FA5}">
                          <a16:colId xmlns:a16="http://schemas.microsoft.com/office/drawing/2014/main" val="1375794341"/>
                        </a:ext>
                      </a:extLst>
                    </a:gridCol>
                    <a:gridCol w="1526149">
                      <a:extLst>
                        <a:ext uri="{9D8B030D-6E8A-4147-A177-3AD203B41FA5}">
                          <a16:colId xmlns:a16="http://schemas.microsoft.com/office/drawing/2014/main" val="3633173508"/>
                        </a:ext>
                      </a:extLst>
                    </a:gridCol>
                    <a:gridCol w="1526149">
                      <a:extLst>
                        <a:ext uri="{9D8B030D-6E8A-4147-A177-3AD203B41FA5}">
                          <a16:colId xmlns:a16="http://schemas.microsoft.com/office/drawing/2014/main" val="3836456011"/>
                        </a:ext>
                      </a:extLst>
                    </a:gridCol>
                    <a:gridCol w="1526149">
                      <a:extLst>
                        <a:ext uri="{9D8B030D-6E8A-4147-A177-3AD203B41FA5}">
                          <a16:colId xmlns:a16="http://schemas.microsoft.com/office/drawing/2014/main" val="3617773267"/>
                        </a:ext>
                      </a:extLst>
                    </a:gridCol>
                  </a:tblGrid>
                  <a:tr h="333885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Temperature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597198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24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28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i="0" dirty="0">
                              <a:latin typeface="+mn-lt"/>
                              <a:ea typeface="+mn-ea"/>
                            </a:rPr>
                            <a:t>30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i="0" dirty="0">
                              <a:latin typeface="+mn-lt"/>
                              <a:ea typeface="+mn-ea"/>
                            </a:rPr>
                            <a:t>32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6141377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457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0766056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102125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493481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9543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94041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2F9BA72-9551-45EB-9C6B-72781525AE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0987954"/>
                  </p:ext>
                </p:extLst>
              </p:nvPr>
            </p:nvGraphicFramePr>
            <p:xfrm>
              <a:off x="1467059" y="2331218"/>
              <a:ext cx="6104596" cy="29203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6149">
                      <a:extLst>
                        <a:ext uri="{9D8B030D-6E8A-4147-A177-3AD203B41FA5}">
                          <a16:colId xmlns:a16="http://schemas.microsoft.com/office/drawing/2014/main" val="1375794341"/>
                        </a:ext>
                      </a:extLst>
                    </a:gridCol>
                    <a:gridCol w="1526149">
                      <a:extLst>
                        <a:ext uri="{9D8B030D-6E8A-4147-A177-3AD203B41FA5}">
                          <a16:colId xmlns:a16="http://schemas.microsoft.com/office/drawing/2014/main" val="3633173508"/>
                        </a:ext>
                      </a:extLst>
                    </a:gridCol>
                    <a:gridCol w="1526149">
                      <a:extLst>
                        <a:ext uri="{9D8B030D-6E8A-4147-A177-3AD203B41FA5}">
                          <a16:colId xmlns:a16="http://schemas.microsoft.com/office/drawing/2014/main" val="3836456011"/>
                        </a:ext>
                      </a:extLst>
                    </a:gridCol>
                    <a:gridCol w="1526149">
                      <a:extLst>
                        <a:ext uri="{9D8B030D-6E8A-4147-A177-3AD203B41FA5}">
                          <a16:colId xmlns:a16="http://schemas.microsoft.com/office/drawing/2014/main" val="3617773267"/>
                        </a:ext>
                      </a:extLst>
                    </a:gridCol>
                  </a:tblGrid>
                  <a:tr h="33528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Temperature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597198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" t="-95082" r="-300398" b="-6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98" t="-95082" r="-200398" b="-6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200" t="-95082" r="-101200" b="-6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5082" r="-797" b="-6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6141377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457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0766056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102125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493481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9543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94041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72821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412092" y="1144796"/>
                <a:ext cx="8402525" cy="5425216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Example. 4.1 (continued).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assign ranks to the observations. Note that the ranks must add up to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(24)(25)</m:t>
                          </m:r>
                        </m:num>
                        <m:den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=300.</m:t>
                      </m:r>
                    </m:oMath>
                  </m:oMathPara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76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85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87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=21,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=61.5,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=99.5,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=118,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588" indent="-1588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=6,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=24.</m:t>
                    </m:r>
                  </m:oMath>
                </a14:m>
                <a:r>
                  <a:rPr lang="en-US" b="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We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𝑎𝑙𝑙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𝑙𝑜𝑐𝑎𝑡𝑖𝑜𝑛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𝑝𝑎𝑟𝑎𝑚𝑒𝑡𝑒𝑟𝑠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𝑎𝑟𝑒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𝑒𝑞𝑢𝑎𝑙</m:t>
                    </m:r>
                  </m:oMath>
                </a14:m>
                <a:r>
                  <a:rPr lang="en-US" b="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vs. </a:t>
                </a:r>
              </a:p>
              <a:p>
                <a:pPr marL="1588" indent="-1588"/>
                <a:endParaRPr lang="en-US" sz="400" b="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88" indent="-15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𝑛𝑜𝑡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𝑎𝑙𝑙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𝑎𝑟𝑒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𝑒𝑞𝑢𝑎𝑙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b="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092" y="1144796"/>
                <a:ext cx="8402525" cy="5425216"/>
              </a:xfrm>
              <a:blipFill>
                <a:blip r:embed="rId2"/>
                <a:stretch>
                  <a:fillRect l="-435" t="-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2F9BA72-9551-45EB-9C6B-72781525AE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7681876"/>
                  </p:ext>
                </p:extLst>
              </p:nvPr>
            </p:nvGraphicFramePr>
            <p:xfrm>
              <a:off x="1106128" y="2108451"/>
              <a:ext cx="6095995" cy="29543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4477">
                      <a:extLst>
                        <a:ext uri="{9D8B030D-6E8A-4147-A177-3AD203B41FA5}">
                          <a16:colId xmlns:a16="http://schemas.microsoft.com/office/drawing/2014/main" val="1375794341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2709543420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633173508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29007935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836456011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967214621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617773267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2843643261"/>
                        </a:ext>
                      </a:extLst>
                    </a:gridCol>
                  </a:tblGrid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24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Rank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28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Rank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i="0" dirty="0">
                              <a:latin typeface="+mn-lt"/>
                              <a:ea typeface="+mn-ea"/>
                            </a:rPr>
                            <a:t>30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Rank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i="0" dirty="0">
                              <a:latin typeface="+mn-lt"/>
                              <a:ea typeface="+mn-ea"/>
                            </a:rPr>
                            <a:t>32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Rank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6141377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18.5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16.5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457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23.5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18.5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0766056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12.5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20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16.5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102125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12.5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21.5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493481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7.5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21.5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9543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7.5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23.5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9404128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21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61.5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99.5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118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81344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2F9BA72-9551-45EB-9C6B-72781525AE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7681876"/>
                  </p:ext>
                </p:extLst>
              </p:nvPr>
            </p:nvGraphicFramePr>
            <p:xfrm>
              <a:off x="1106128" y="2108451"/>
              <a:ext cx="6095995" cy="29543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4477">
                      <a:extLst>
                        <a:ext uri="{9D8B030D-6E8A-4147-A177-3AD203B41FA5}">
                          <a16:colId xmlns:a16="http://schemas.microsoft.com/office/drawing/2014/main" val="1375794341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2709543420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633173508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29007935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836456011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967214621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3617773267"/>
                        </a:ext>
                      </a:extLst>
                    </a:gridCol>
                    <a:gridCol w="763074">
                      <a:extLst>
                        <a:ext uri="{9D8B030D-6E8A-4147-A177-3AD203B41FA5}">
                          <a16:colId xmlns:a16="http://schemas.microsoft.com/office/drawing/2014/main" val="2843643261"/>
                        </a:ext>
                      </a:extLst>
                    </a:gridCol>
                  </a:tblGrid>
                  <a:tr h="3692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6" t="-8197" r="-708871" b="-7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Rank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00000" t="-8197" r="-503200" b="-7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Rank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800" t="-8197" r="-302400" b="-7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Rank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6032" t="-8197" r="-100794" b="-7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Rank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6141377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18.5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16.5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457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23.5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18.5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0766056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12.5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20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16.5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102125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12.5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21.5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4934819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7.5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21.5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954382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7.5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23.5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9404128"/>
                      </a:ext>
                    </a:extLst>
                  </a:tr>
                  <a:tr h="369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21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61.5</a:t>
                          </a:r>
                        </a:p>
                      </a:txBody>
                      <a:tcPr>
                        <a:solidFill>
                          <a:srgbClr val="F3C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99.5</a:t>
                          </a:r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118</a:t>
                          </a:r>
                        </a:p>
                      </a:txBody>
                      <a:tcPr>
                        <a:solidFill>
                          <a:srgbClr val="FF66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813449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3780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412092" y="1144796"/>
                <a:ext cx="8402525" cy="54252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Example. 4.1 (continued). </a:t>
                </a:r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−3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24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(25)</m:t>
                              </m:r>
                            </m:den>
                          </m:f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61.5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99.5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118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−3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(25)</m:t>
                          </m:r>
                        </m:num>
                        <m:den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−24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en-US" i="0">
                            <a:solidFill>
                              <a:schemeClr val="tx1"/>
                            </a:solidFill>
                          </a:rPr>
                          <m:t>18.49167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en-US" i="0">
                            <a:solidFill>
                              <a:schemeClr val="tx1"/>
                            </a:solidFill>
                          </a:rPr>
                          <m:t>0.997391</m:t>
                        </m:r>
                      </m:den>
                    </m:f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18.54.</a:t>
                </a:r>
              </a:p>
              <a:p>
                <a:endParaRPr lang="en-US" altLang="ko-KR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fr-FR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t24&lt;- c(45,56,62,47,34,20)</a:t>
                </a:r>
              </a:p>
              <a:p>
                <a:r>
                  <a:rPr lang="fr-FR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t28&lt;- c(67,72,76,80,63,63)</a:t>
                </a:r>
              </a:p>
              <a:p>
                <a:r>
                  <a:rPr lang="fr-FR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t30&lt;- c(87,92,88,76,78,75)</a:t>
                </a:r>
              </a:p>
              <a:p>
                <a:r>
                  <a:rPr lang="fr-FR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t32&lt;- c(85,87,85,90,90,92)</a:t>
                </a:r>
              </a:p>
              <a:p>
                <a:r>
                  <a:rPr lang="fr-FR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rates&lt;- </a:t>
                </a:r>
                <a:r>
                  <a:rPr lang="fr-FR" altLang="ko-KR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list</a:t>
                </a:r>
                <a:r>
                  <a:rPr lang="fr-FR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(sample1=t24,sample2=t28,sample3=t30,sample4=t32)</a:t>
                </a:r>
              </a:p>
              <a:p>
                <a:r>
                  <a:rPr lang="fr-FR" altLang="ko-KR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kruskal.test</a:t>
                </a:r>
                <a:r>
                  <a:rPr lang="fr-FR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(rates)</a:t>
                </a:r>
              </a:p>
              <a:p>
                <a:endParaRPr lang="fr-FR" altLang="ko-KR" dirty="0">
                  <a:solidFill>
                    <a:srgbClr val="0070C0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Kruskal-Wallis chi-squared = 18.54, df = 3, p-value = 0.0003403</a:t>
                </a:r>
              </a:p>
              <a:p>
                <a:endParaRPr lang="en-US" altLang="ko-KR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very small, so we reject the null and conclude that not all location parameters are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equal. Next, we would want to do pairwise comparisons to see which ones are not equal.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092" y="1144796"/>
                <a:ext cx="8402525" cy="5425216"/>
              </a:xfrm>
              <a:blipFill>
                <a:blip r:embed="rId2"/>
                <a:stretch>
                  <a:fillRect l="-435" t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738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12092" y="1144796"/>
            <a:ext cx="8402525" cy="54252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Example. 4.1 (continued).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conduct the Wilcoxon rank-sum tests for pairs of samples.</a:t>
            </a:r>
          </a:p>
          <a:p>
            <a:endParaRPr lang="en-US" altLang="ko-KR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ks.test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(t24,t28,alternative=“</a:t>
            </a:r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0.004958</a:t>
            </a:r>
          </a:p>
          <a:p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ks.test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(t24,t30,alternative=“</a:t>
            </a:r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0.004958</a:t>
            </a:r>
          </a:p>
          <a:p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ks.test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(t24,t32,alternative=“</a:t>
            </a:r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0.004958</a:t>
            </a:r>
          </a:p>
          <a:p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ks.test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(t28,t30,alternative=“</a:t>
            </a:r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0.1389</a:t>
            </a:r>
          </a:p>
          <a:p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ks.test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(t28,t32,alternative=“</a:t>
            </a:r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0.004958</a:t>
            </a:r>
          </a:p>
          <a:p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ks.test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(t30,t32,alternative=“</a:t>
            </a:r>
            <a:r>
              <a:rPr lang="en-US" altLang="ko-KR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altLang="ko-KR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altLang="ko-KR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0.4413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D80F9A-AAF5-4519-863E-C437E98B216B}"/>
              </a:ext>
            </a:extLst>
          </p:cNvPr>
          <p:cNvCxnSpPr>
            <a:cxnSpLocks/>
          </p:cNvCxnSpPr>
          <p:nvPr/>
        </p:nvCxnSpPr>
        <p:spPr>
          <a:xfrm>
            <a:off x="1403648" y="5733256"/>
            <a:ext cx="3744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18939B-1D1C-4C74-9D33-AFAF4D195527}"/>
              </a:ext>
            </a:extLst>
          </p:cNvPr>
          <p:cNvCxnSpPr/>
          <p:nvPr/>
        </p:nvCxnSpPr>
        <p:spPr>
          <a:xfrm>
            <a:off x="1763688" y="5708807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BA52A9-7191-46EF-903D-EB96ADEE55FD}"/>
              </a:ext>
            </a:extLst>
          </p:cNvPr>
          <p:cNvCxnSpPr/>
          <p:nvPr/>
        </p:nvCxnSpPr>
        <p:spPr>
          <a:xfrm>
            <a:off x="2627784" y="5697252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5F205E-A34F-40D0-B7D7-956B72879031}"/>
              </a:ext>
            </a:extLst>
          </p:cNvPr>
          <p:cNvCxnSpPr/>
          <p:nvPr/>
        </p:nvCxnSpPr>
        <p:spPr>
          <a:xfrm>
            <a:off x="3347864" y="5697252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4AE313-331B-4CAC-9FFC-6B034ED391F1}"/>
              </a:ext>
            </a:extLst>
          </p:cNvPr>
          <p:cNvCxnSpPr/>
          <p:nvPr/>
        </p:nvCxnSpPr>
        <p:spPr>
          <a:xfrm>
            <a:off x="4139952" y="5697252"/>
            <a:ext cx="0" cy="83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E60FDC-4D55-4D2B-AD92-1C328CB6D3F3}"/>
                  </a:ext>
                </a:extLst>
              </p:cNvPr>
              <p:cNvSpPr txBox="1"/>
              <p:nvPr/>
            </p:nvSpPr>
            <p:spPr>
              <a:xfrm>
                <a:off x="1536959" y="5335760"/>
                <a:ext cx="453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E60FDC-4D55-4D2B-AD92-1C328CB6D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959" y="5335760"/>
                <a:ext cx="453457" cy="276999"/>
              </a:xfrm>
              <a:prstGeom prst="rect">
                <a:avLst/>
              </a:prstGeom>
              <a:blipFill>
                <a:blip r:embed="rId2"/>
                <a:stretch>
                  <a:fillRect l="-10667" r="-533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5B0517F-5880-493D-AC43-E62A91864390}"/>
                  </a:ext>
                </a:extLst>
              </p:cNvPr>
              <p:cNvSpPr txBox="1"/>
              <p:nvPr/>
            </p:nvSpPr>
            <p:spPr>
              <a:xfrm>
                <a:off x="2401055" y="5337475"/>
                <a:ext cx="453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5B0517F-5880-493D-AC43-E62A91864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055" y="5337475"/>
                <a:ext cx="453457" cy="276999"/>
              </a:xfrm>
              <a:prstGeom prst="rect">
                <a:avLst/>
              </a:prstGeom>
              <a:blipFill>
                <a:blip r:embed="rId3"/>
                <a:stretch>
                  <a:fillRect l="-12162" r="-540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28E4AF-9B54-4639-8012-2BCB35E65763}"/>
                  </a:ext>
                </a:extLst>
              </p:cNvPr>
              <p:cNvSpPr txBox="1"/>
              <p:nvPr/>
            </p:nvSpPr>
            <p:spPr>
              <a:xfrm>
                <a:off x="3121135" y="5369713"/>
                <a:ext cx="453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28E4AF-9B54-4639-8012-2BCB35E65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35" y="5369713"/>
                <a:ext cx="453457" cy="276999"/>
              </a:xfrm>
              <a:prstGeom prst="rect">
                <a:avLst/>
              </a:prstGeom>
              <a:blipFill>
                <a:blip r:embed="rId4"/>
                <a:stretch>
                  <a:fillRect l="-12162" r="-540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C2485E9-7165-4B0A-9A1B-F21B0E914E00}"/>
                  </a:ext>
                </a:extLst>
              </p:cNvPr>
              <p:cNvSpPr txBox="1"/>
              <p:nvPr/>
            </p:nvSpPr>
            <p:spPr>
              <a:xfrm>
                <a:off x="3927397" y="5372695"/>
                <a:ext cx="453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C2485E9-7165-4B0A-9A1B-F21B0E914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397" y="5372695"/>
                <a:ext cx="453457" cy="276999"/>
              </a:xfrm>
              <a:prstGeom prst="rect">
                <a:avLst/>
              </a:prstGeom>
              <a:blipFill>
                <a:blip r:embed="rId5"/>
                <a:stretch>
                  <a:fillRect l="-10667" r="-533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96BEE5-DC47-4BEF-8983-A781A4147801}"/>
              </a:ext>
            </a:extLst>
          </p:cNvPr>
          <p:cNvCxnSpPr/>
          <p:nvPr/>
        </p:nvCxnSpPr>
        <p:spPr>
          <a:xfrm>
            <a:off x="1259632" y="6023728"/>
            <a:ext cx="8640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5A9EBA-4794-46A5-A1DC-C1A64C0F8B3B}"/>
              </a:ext>
            </a:extLst>
          </p:cNvPr>
          <p:cNvCxnSpPr>
            <a:cxnSpLocks/>
          </p:cNvCxnSpPr>
          <p:nvPr/>
        </p:nvCxnSpPr>
        <p:spPr>
          <a:xfrm>
            <a:off x="3275856" y="6023728"/>
            <a:ext cx="10081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F0BAFDE-BD61-402F-AC70-55FAB782BC58}"/>
              </a:ext>
            </a:extLst>
          </p:cNvPr>
          <p:cNvCxnSpPr/>
          <p:nvPr/>
        </p:nvCxnSpPr>
        <p:spPr>
          <a:xfrm>
            <a:off x="2457443" y="6237312"/>
            <a:ext cx="9468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6CBD47C-0CD1-472A-ACE9-3F9269869442}"/>
              </a:ext>
            </a:extLst>
          </p:cNvPr>
          <p:cNvSpPr txBox="1"/>
          <p:nvPr/>
        </p:nvSpPr>
        <p:spPr>
          <a:xfrm>
            <a:off x="5308635" y="3429000"/>
            <a:ext cx="3505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location parameter for t24 is not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 to the others, t28 and t30 are not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statistically distinguishable, t30 and t32 are not statistically distinguishable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either, but t28 and t32 are statistically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different.</a:t>
            </a:r>
          </a:p>
        </p:txBody>
      </p:sp>
    </p:spTree>
    <p:extLst>
      <p:ext uri="{BB962C8B-B14F-4D97-AF65-F5344CB8AC3E}">
        <p14:creationId xmlns:p14="http://schemas.microsoft.com/office/powerpoint/2010/main" val="233123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12092" y="1144796"/>
            <a:ext cx="8402525" cy="54252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4.1.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Ecologists perform a study to compare lead contents in three fish ponds chosen at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nationwide. The fish ponds are tested at six different locations and the lead contents (in ppb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parts of lead per billion parts of water) are recorded. One measurement was invalid. The data are: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the Kruskal-Wallis H-test at the 5% significance level. If needed, conduct the Wilcoxon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rank-sum tests to identify which fish ponds are different in lead contents. </a:t>
            </a:r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2E5AE6A-CB4E-4F85-8892-F7ED33E8A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079097"/>
              </p:ext>
            </p:extLst>
          </p:nvPr>
        </p:nvGraphicFramePr>
        <p:xfrm>
          <a:off x="1403648" y="2204864"/>
          <a:ext cx="6095999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465767506"/>
                    </a:ext>
                  </a:extLst>
                </a:gridCol>
                <a:gridCol w="661594">
                  <a:extLst>
                    <a:ext uri="{9D8B030D-6E8A-4147-A177-3AD203B41FA5}">
                      <a16:colId xmlns:a16="http://schemas.microsoft.com/office/drawing/2014/main" val="199662165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67439906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3793439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20406144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19285992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43433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tabLst>
                          <a:tab pos="682625" algn="l"/>
                        </a:tabLst>
                      </a:pPr>
                      <a:r>
                        <a:rPr lang="en-US" dirty="0"/>
                        <a:t>Fish Pond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Lead Contents (in ppb)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102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906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19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155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729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412092" y="1144796"/>
                <a:ext cx="8402525" cy="5425216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ranks are assigned as follows:</a:t>
                </a: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want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against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. We have</a:t>
                </a:r>
              </a:p>
              <a:p>
                <a:pPr marL="1588" indent="-158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=6,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=17,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=31.5,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=74.5,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=47,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=2.  </m:t>
                      </m:r>
                    </m:oMath>
                  </m:oMathPara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test statistic is </a:t>
                </a:r>
              </a:p>
              <a:p>
                <a:pPr algn="ctr"/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num>
                          <m:den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den>
                        </m:f>
                      </m:den>
                    </m:f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17</m:t>
                                </m:r>
                              </m:e>
                            </m:d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(18)</m:t>
                            </m:r>
                          </m:den>
                        </m:f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31.5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74.5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den>
                            </m:f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47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−3(18)</m:t>
                        </m:r>
                      </m:num>
                      <m:den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17</m:t>
                                </m:r>
                              </m:e>
                              <m:sup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−17</m:t>
                            </m:r>
                          </m:den>
                        </m:f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−3+(4)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=10.55809.</m:t>
                    </m:r>
                  </m:oMath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092" y="1144796"/>
                <a:ext cx="8402525" cy="5425216"/>
              </a:xfrm>
              <a:blipFill>
                <a:blip r:embed="rId2"/>
                <a:stretch>
                  <a:fillRect l="-435" t="-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29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4C359A-A8E1-43A3-99C1-55A3D5F31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399031"/>
              </p:ext>
            </p:extLst>
          </p:nvPr>
        </p:nvGraphicFramePr>
        <p:xfrm>
          <a:off x="913766" y="1628800"/>
          <a:ext cx="6480720" cy="2612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46576750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996621656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674399066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337934391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4204061445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2192859920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1443433089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3025351893"/>
                    </a:ext>
                  </a:extLst>
                </a:gridCol>
              </a:tblGrid>
              <a:tr h="387836">
                <a:tc>
                  <a:txBody>
                    <a:bodyPr/>
                    <a:lstStyle/>
                    <a:p>
                      <a:pPr>
                        <a:tabLst>
                          <a:tab pos="682625" algn="l"/>
                        </a:tabLst>
                      </a:pPr>
                      <a:r>
                        <a:rPr lang="en-US" dirty="0"/>
                        <a:t>Fish Pond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Lead Contents (in ppb)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102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906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5.5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31.5</a:t>
                      </a:r>
                    </a:p>
                  </a:txBody>
                  <a:tcPr>
                    <a:solidFill>
                      <a:srgbClr val="F3C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59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19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14.5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14.5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812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15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5.5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7.5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7.5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95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63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36360" y="1973849"/>
            <a:ext cx="7112456" cy="626905"/>
            <a:chOff x="2972920" y="2122402"/>
            <a:chExt cx="4852575" cy="793951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505065" y="2122402"/>
              <a:ext cx="4320430" cy="779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400" b="1" dirty="0">
                  <a:solidFill>
                    <a:srgbClr val="9BB7D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3400" b="1" dirty="0">
                  <a:latin typeface="+mj-lt"/>
                  <a:ea typeface="맑은 고딕" pitchFamily="50" charset="-127"/>
                </a:rPr>
                <a:t>Introduction. Why nonparametric?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972920" y="2122403"/>
              <a:ext cx="462842" cy="793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800" b="1" dirty="0">
                  <a:solidFill>
                    <a:srgbClr val="B3A2C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35C61437-7983-4F9B-902B-C6DC69293F3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2E7DFD-67BB-40B3-B2C8-CBC20736F9D8}"/>
              </a:ext>
            </a:extLst>
          </p:cNvPr>
          <p:cNvSpPr txBox="1"/>
          <p:nvPr/>
        </p:nvSpPr>
        <p:spPr>
          <a:xfrm>
            <a:off x="498376" y="3214273"/>
            <a:ext cx="81884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statistical inference is typically valid for normally distributed variables, or when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sizes are large for the Central Limit Theorem to work, or when the underlying distribution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known. Then we can construct confidence intervals, conduct hypotheses testing, and fit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7A5D83-6DA7-4F3B-8973-853219D72334}"/>
              </a:ext>
            </a:extLst>
          </p:cNvPr>
          <p:cNvSpPr txBox="1"/>
          <p:nvPr/>
        </p:nvSpPr>
        <p:spPr>
          <a:xfrm>
            <a:off x="498376" y="4401034"/>
            <a:ext cx="81472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what if the sample size is small (less than 30), and/or the distribution is unknown, or the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collected for regression analysis clearly exhibit periodic behavior? In this case,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nonparametric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statistical techniques may be used.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0A96E-7938-4746-B2EE-3BCEAC7B9A7D}"/>
              </a:ext>
            </a:extLst>
          </p:cNvPr>
          <p:cNvSpPr txBox="1"/>
          <p:nvPr/>
        </p:nvSpPr>
        <p:spPr>
          <a:xfrm>
            <a:off x="498376" y="5341573"/>
            <a:ext cx="81472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inference based on a known distribution is sometimes referred to as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parametric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 because only parameters need to be estimated. In the nonparametric world, there are no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to be estimated.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12092" y="1144796"/>
            <a:ext cx="8402525" cy="54252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(continued):</a:t>
            </a: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A&lt;- c(3,4,4,5,7,8)</a:t>
            </a:r>
          </a:p>
          <a:p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B&lt;- c(10,11,11,12,18)</a:t>
            </a:r>
          </a:p>
          <a:p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C&lt;- c(4,5,6,6,9,10)</a:t>
            </a:r>
          </a:p>
          <a:p>
            <a:endParaRPr 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ppb&lt;- list(sample1=A,sample2=B,sample3=C)</a:t>
            </a:r>
          </a:p>
          <a:p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kruskal.test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(ppb)</a:t>
            </a: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Kruskal-Wallis chi-squared = 10.558, df = 2, p-value = 0.005097</a:t>
            </a: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-value is very small, therefore we reject the null and conclude that not all location parameters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 same. Next, we conduct the Wilcoxon rank-sum tests to see which ones are not equal.</a:t>
            </a: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970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12092" y="1144796"/>
            <a:ext cx="8402525" cy="54252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(continued):</a:t>
            </a: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ks.test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A,B,alternative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="</a:t>
            </a:r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0.008554</a:t>
            </a:r>
          </a:p>
          <a:p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ks.test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A,C,alternative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="</a:t>
            </a:r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0.8928</a:t>
            </a:r>
          </a:p>
          <a:p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ks.test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B,C,alternative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="</a:t>
            </a:r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two.sided",exact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=FALSE)</a:t>
            </a:r>
          </a:p>
          <a:p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p-value = 0.04529</a:t>
            </a: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location parameters for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the same whereas the one for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not equal to either of the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two.</a:t>
            </a: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DB3A71D-1459-4411-9E18-5AC10DD27BD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78B9388-0ECA-4DF0-B550-3AB848F3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F8CA1A-977B-48F5-BB46-085B238FFE96}"/>
              </a:ext>
            </a:extLst>
          </p:cNvPr>
          <p:cNvSpPr txBox="1">
            <a:spLocks/>
          </p:cNvSpPr>
          <p:nvPr/>
        </p:nvSpPr>
        <p:spPr>
          <a:xfrm>
            <a:off x="323528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Kruskal-Wallis H-test</a:t>
            </a:r>
            <a:endParaRPr lang="en-US" sz="34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C72693-009A-4A73-9FF4-C9A39F3BC17D}"/>
              </a:ext>
            </a:extLst>
          </p:cNvPr>
          <p:cNvCxnSpPr/>
          <p:nvPr/>
        </p:nvCxnSpPr>
        <p:spPr>
          <a:xfrm>
            <a:off x="1835696" y="4581128"/>
            <a:ext cx="432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F4F87E-A674-4A88-9D70-1CD0FAF38860}"/>
              </a:ext>
            </a:extLst>
          </p:cNvPr>
          <p:cNvCxnSpPr/>
          <p:nvPr/>
        </p:nvCxnSpPr>
        <p:spPr>
          <a:xfrm>
            <a:off x="2915816" y="4509120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8C0327-8465-44A4-8396-DD9A8607273E}"/>
              </a:ext>
            </a:extLst>
          </p:cNvPr>
          <p:cNvCxnSpPr/>
          <p:nvPr/>
        </p:nvCxnSpPr>
        <p:spPr>
          <a:xfrm>
            <a:off x="4139952" y="4509120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AAE3A9-E0B6-4AC8-A7FE-8C796FFEB3CC}"/>
              </a:ext>
            </a:extLst>
          </p:cNvPr>
          <p:cNvCxnSpPr>
            <a:cxnSpLocks/>
          </p:cNvCxnSpPr>
          <p:nvPr/>
        </p:nvCxnSpPr>
        <p:spPr>
          <a:xfrm>
            <a:off x="5292080" y="4509120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5CA574-F504-4FBB-938C-ABCF3891DE55}"/>
                  </a:ext>
                </a:extLst>
              </p:cNvPr>
              <p:cNvSpPr txBox="1"/>
              <p:nvPr/>
            </p:nvSpPr>
            <p:spPr>
              <a:xfrm>
                <a:off x="2772540" y="4111123"/>
                <a:ext cx="286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5CA574-F504-4FBB-938C-ABCF3891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40" y="4111123"/>
                <a:ext cx="286552" cy="276999"/>
              </a:xfrm>
              <a:prstGeom prst="rect">
                <a:avLst/>
              </a:prstGeom>
              <a:blipFill>
                <a:blip r:embed="rId2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280154-E80C-41BE-ADDE-EEE52A3B1315}"/>
                  </a:ext>
                </a:extLst>
              </p:cNvPr>
              <p:cNvSpPr txBox="1"/>
              <p:nvPr/>
            </p:nvSpPr>
            <p:spPr>
              <a:xfrm>
                <a:off x="3956888" y="4111123"/>
                <a:ext cx="294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280154-E80C-41BE-ADDE-EEE52A3B1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888" y="4111123"/>
                <a:ext cx="294119" cy="276999"/>
              </a:xfrm>
              <a:prstGeom prst="rect">
                <a:avLst/>
              </a:prstGeom>
              <a:blipFill>
                <a:blip r:embed="rId3"/>
                <a:stretch>
                  <a:fillRect l="-18750" r="-625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74BA51-3552-49A9-898C-432AD9F91F45}"/>
                  </a:ext>
                </a:extLst>
              </p:cNvPr>
              <p:cNvSpPr txBox="1"/>
              <p:nvPr/>
            </p:nvSpPr>
            <p:spPr>
              <a:xfrm>
                <a:off x="5148804" y="4111123"/>
                <a:ext cx="302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74BA51-3552-49A9-898C-432AD9F91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804" y="4111123"/>
                <a:ext cx="302454" cy="276999"/>
              </a:xfrm>
              <a:prstGeom prst="rect">
                <a:avLst/>
              </a:prstGeom>
              <a:blipFill>
                <a:blip r:embed="rId4"/>
                <a:stretch>
                  <a:fillRect l="-20408" r="-61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5150997-2554-43D4-8272-59D7F53DF89F}"/>
              </a:ext>
            </a:extLst>
          </p:cNvPr>
          <p:cNvCxnSpPr>
            <a:cxnSpLocks/>
          </p:cNvCxnSpPr>
          <p:nvPr/>
        </p:nvCxnSpPr>
        <p:spPr>
          <a:xfrm flipV="1">
            <a:off x="2772540" y="4927600"/>
            <a:ext cx="1464180" cy="135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1B21480-B911-4DE0-8233-6C4B1814FA4F}"/>
              </a:ext>
            </a:extLst>
          </p:cNvPr>
          <p:cNvCxnSpPr/>
          <p:nvPr/>
        </p:nvCxnSpPr>
        <p:spPr>
          <a:xfrm flipV="1">
            <a:off x="4975995" y="4920816"/>
            <a:ext cx="648072" cy="67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744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51519" y="441181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    </a:t>
            </a:r>
            <a:r>
              <a:rPr lang="en-US" altLang="ko-KR" sz="5200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Spearman Rank </a:t>
            </a:r>
            <a:br>
              <a:rPr lang="en-US" altLang="ko-KR" sz="5200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</a:br>
            <a:r>
              <a:rPr lang="en-US" altLang="ko-KR" sz="5200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Correlation Coefficient</a:t>
            </a:r>
            <a:endParaRPr lang="ko-KR" altLang="en-US" sz="5200" b="1" dirty="0">
              <a:solidFill>
                <a:schemeClr val="tx1"/>
              </a:solidFill>
              <a:latin typeface="Thorndale AMT" panose="02020603050405020304" pitchFamily="18" charset="0"/>
              <a:cs typeface="Thorndale AMT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6C3A41B-516F-43BE-B565-7AAB7FFE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383838"/>
            <a:ext cx="922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rgbClr val="B3A2C7"/>
                </a:solidFill>
                <a:latin typeface="Thorndale AMT" panose="02020603050405020304" pitchFamily="18" charset="0"/>
                <a:ea typeface="맑은 고딕" pitchFamily="50" charset="-127"/>
                <a:cs typeface="Thorndale AMT" panose="02020603050405020304" pitchFamily="18" charset="0"/>
              </a:rPr>
              <a:t>05</a:t>
            </a:r>
            <a:endParaRPr kumimoji="1" lang="ko-KR" altLang="ko-KR" sz="5400" b="1" dirty="0">
              <a:solidFill>
                <a:srgbClr val="B3A2C7"/>
              </a:solidFill>
              <a:latin typeface="Thorndale AMT" panose="02020603050405020304" pitchFamily="18" charset="0"/>
              <a:ea typeface="맑은 고딕" pitchFamily="50" charset="-127"/>
              <a:cs typeface="Thorndale AMT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64DB2A-EE86-499A-A5ED-7D989659A21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197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Spearman Rank Correlation Coefficient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427634"/>
            <a:ext cx="8496944" cy="4881686"/>
          </a:xfrm>
        </p:spPr>
        <p:txBody>
          <a:bodyPr/>
          <a:lstStyle/>
          <a:p>
            <a:r>
              <a:rPr lang="en-US" i="0" dirty="0">
                <a:solidFill>
                  <a:srgbClr val="CDB2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 variable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assumes values in some categories. The variable is said to be </a:t>
            </a:r>
            <a:r>
              <a:rPr lang="en-US" alt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ordinal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measured on an </a:t>
            </a:r>
            <a:r>
              <a:rPr lang="en-US" alt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ordinal scale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categories have natural ordering. For example, size (XS, S, M,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L, XL), health (poor, fair, good, excellent), grades (A, B, C, D, F), education (less than high school,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school graduate, above high school).  </a:t>
            </a:r>
          </a:p>
          <a:p>
            <a:endParaRPr lang="en-US" altLang="en-US" sz="8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8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rgbClr val="CDB2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categorical variable is said to be </a:t>
            </a:r>
            <a:r>
              <a:rPr lang="en-US" alt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measured on a </a:t>
            </a:r>
            <a:r>
              <a:rPr lang="en-US" alt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 scale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there is no natural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ordering to the categories (they can be treated as names). For instance, opinion (yes, no, don’t know),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political affiliation (democrat, republican, independent, other), religious affiliation (protestant,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catholic, orthodox, other), race (African-American, Latino, Caucasian, Asian, Pacific Islander, other). </a:t>
            </a:r>
          </a:p>
          <a:p>
            <a:endParaRPr lang="en-US" altLang="en-US" i="0" dirty="0"/>
          </a:p>
          <a:p>
            <a:r>
              <a:rPr lang="en-US" i="0" dirty="0">
                <a:solidFill>
                  <a:srgbClr val="CDB2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 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we introduce point estimation and</a:t>
            </a:r>
            <a:r>
              <a:rPr lang="en-US" i="0" dirty="0">
                <a:solidFill>
                  <a:srgbClr val="CDB2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nonparametric test for correlation between two ordinal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variables, and for association between two nominal variables (or one nominal and one ordinal). The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for correlation may also be carried out when one or both variables are continuous but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non-normally distributed.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22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383927" y="1144796"/>
                <a:ext cx="8402525" cy="4881686"/>
              </a:xfrm>
            </p:spPr>
            <p:txBody>
              <a:bodyPr>
                <a:no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altLang="en-US" sz="2600" i="0" dirty="0"/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pairs of realizations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 …, 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available for continuous variables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The 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Pearson correlation coefficient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defined  as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en-US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d>
                            <m:dPr>
                              <m:ctrl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alt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. </m:t>
                      </m:r>
                    </m:oMath>
                  </m:oMathPara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sz="2600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Pearson correlation coefficient is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measure of direction and strength of a linear relationship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 the two variables.</a:t>
                </a: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coefficient was developed by Karl Pearson (1857-1936), an eminent English mathematician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statistician.</a:t>
                </a: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800" i="0" dirty="0"/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test equality to zero of the Pearson correlation coefficient, an assumption is made that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</a:t>
                </a: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at least approximately normally distributed.</a:t>
                </a:r>
              </a:p>
              <a:p>
                <a:endParaRPr lang="en-US" altLang="en-US" sz="26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927" y="1144796"/>
                <a:ext cx="8402525" cy="4881686"/>
              </a:xfrm>
              <a:blipFill>
                <a:blip r:embed="rId2"/>
                <a:stretch>
                  <a:fillRect l="-435" r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Spearman Rank Correlation Coefficient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07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367247" y="1150803"/>
                <a:ext cx="8402525" cy="488168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altLang="en-US" sz="260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case the distribution drastically deviates from normal, or at least one of the variables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categorical, the 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Spearman rank correlation coefficient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should be computed as a nonparametric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alternative to the Pearson correlation coefficient. </a:t>
                </a: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correlation coefficient is attributed to Charles Edward Spearman (1863-1945), an English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psychologist who had made many contributions to Statistics. </a:t>
                </a: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reference to the original publication is Spearman, C. (1904). The proof and  measurement of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association between two things,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American Journal of Psychology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15, 72 - 101.</a:t>
                </a: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Spearman rank correlation coefficient is defined by the same formulas as the Pearson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coefficient, except that computations are done not on the raw values but on their ranks.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ranks are assigned separately to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variable and separately to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variable.</a:t>
                </a: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altLang="en-US" i="0" dirty="0"/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the actual observations are replaced with ranks in the computation of the Spearman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coefficient, it is not a measure of linear relationship between two variables. It is a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 of strength and direction of </a:t>
                </a:r>
                <a:r>
                  <a:rPr lang="en-US" altLang="en-US" i="0" u="sn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any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relationship.</a:t>
                </a:r>
                <a:endPara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247" y="1150803"/>
                <a:ext cx="8402525" cy="4881686"/>
              </a:xfrm>
              <a:blipFill>
                <a:blip r:embed="rId2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Spearman Rank Correlation Coefficient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815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546541" cy="50934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altLang="en-US" i="0" dirty="0"/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ranks are assigned in the following manner. The smallest value gets a rank of one, the next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smallest, the rank of two, and so on. The largest value gets the rank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If tied observations are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encountered, each of them is assigned the average of the ranks that they would receive if they were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not tied. </a:t>
                </a:r>
              </a:p>
              <a:p>
                <a:endParaRPr lang="en-US" altLang="en-US" sz="400" i="0" dirty="0"/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a little abuse of notation, we will denote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ranks of the respective </a:t>
                </a:r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</a:p>
              <a:p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tions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=1,…, 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ince we are dealing with ranks, computations are simplified tremendously.  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there are no tied observations, the Spearman rank correlation coefficient satisfies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Proof: 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/>
              </a:p>
              <a:p>
                <a:endParaRPr lang="en-US" altLang="en-US" sz="400" i="0" dirty="0"/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Hence,</a:t>
                </a:r>
                <a:r>
                  <a:rPr lang="en-US" altLang="en-US" i="0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en-US" i="0" dirty="0"/>
              </a:p>
              <a:p>
                <a:endParaRPr lang="en-US" altLang="en-US" i="0" dirty="0"/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so is </a:t>
                </a:r>
              </a:p>
            </p:txBody>
          </p:sp>
        </mc:Choice>
        <mc:Fallback xmlns=""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546541" cy="5093407"/>
              </a:xfrm>
              <a:blipFill>
                <a:blip r:embed="rId3"/>
                <a:stretch>
                  <a:fillRect l="-357" t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Spearman Rank Correlation Coefficient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C2089-B497-41A2-AB30-CB8C9C23F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381033"/>
            <a:ext cx="4650852" cy="899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94F67A-8D21-48F3-BB03-9850A1CC1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753851"/>
            <a:ext cx="5598411" cy="608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D5FCDD-F513-4DF5-AE33-136D1B5B0A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5384084"/>
            <a:ext cx="3499616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60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96752"/>
                <a:ext cx="8546541" cy="5165415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tied observations are present, the Spearman rank correlation coefficient is computed in the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following manner. Let there be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sets of tied ranks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-observations,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endParaRPr lang="en-US" altLang="en-US" b="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 the number of ties in the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set.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Similarly, 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tied ranks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-observations. Then the Spearman rank correlation coefficient satisfies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/2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 that when ties are not present,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the above formula degenerates to the previous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 (with no ties).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800" i="0" dirty="0"/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test whether the population Spearman rank correlation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equal to zero. To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end we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against a left-sided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a right-sided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0,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or a two-sided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800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there are no ties, the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 exactly by listing all possibilities. In case of ties, the</a:t>
                </a:r>
              </a:p>
              <a:p>
                <a:pPr marL="58738" indent="-58738"/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 based on an asymptotic approximation  according to which the test statistic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rad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an approximate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-distribution with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degrees of freedom.</a:t>
                </a:r>
              </a:p>
            </p:txBody>
          </p:sp>
        </mc:Choice>
        <mc:Fallback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96752"/>
                <a:ext cx="8546541" cy="5165415"/>
              </a:xfrm>
              <a:blipFill>
                <a:blip r:embed="rId3"/>
                <a:stretch>
                  <a:fillRect l="-357" t="-354" r="-9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Spearman Rank Correlation Coefficient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432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5.1.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reduction in intraocular pressure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treated (Tx) and control (</a:t>
                </a:r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Cx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eyes was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measured for nine glaucoma patients. The ophthalmologist predicts that there is a positive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between the measurements. To verify the claim, we compute the Spearman rank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coefficient and test whether it is significantly larger than zero.</a:t>
                </a:r>
                <a:endPara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dirty="0"/>
              </a:p>
              <a:p>
                <a:r>
                  <a:rPr lang="en-US" altLang="ko-KR" dirty="0">
                    <a:solidFill>
                      <a:srgbClr val="0070C0"/>
                    </a:solidFill>
                  </a:rPr>
                  <a:t>Tx&lt;- c(0.45, 1.95, 1.20, 0.65, 0.98, -1.98, 1.80, -0.76, 0.56)</a:t>
                </a:r>
              </a:p>
              <a:p>
                <a:r>
                  <a:rPr lang="en-US" altLang="ko-KR" dirty="0" err="1">
                    <a:solidFill>
                      <a:srgbClr val="0070C0"/>
                    </a:solidFill>
                  </a:rPr>
                  <a:t>Cx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&lt;- c(0.38, 0.90, 0.70, -0.50, 0.47, -1.30, 1.34, 0.13, -0.40)</a:t>
                </a:r>
              </a:p>
              <a:p>
                <a:r>
                  <a:rPr lang="en-US" altLang="ko-KR" dirty="0" err="1">
                    <a:solidFill>
                      <a:srgbClr val="0070C0"/>
                    </a:solidFill>
                  </a:rPr>
                  <a:t>cor.test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(Tx, </a:t>
                </a:r>
                <a:r>
                  <a:rPr lang="en-US" altLang="ko-KR" dirty="0" err="1">
                    <a:solidFill>
                      <a:srgbClr val="0070C0"/>
                    </a:solidFill>
                  </a:rPr>
                  <a:t>Cx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, method="spearman“, alternative=“greater”)</a:t>
                </a:r>
              </a:p>
              <a:p>
                <a:endParaRPr lang="en-US" altLang="ko-KR" sz="400" dirty="0">
                  <a:solidFill>
                    <a:srgbClr val="0070C0"/>
                  </a:solidFill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Spearman's rank correlation rho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p-value = 0.004134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alternative hypothesis: true rho is greater than 0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sample estimates: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      rho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0.8333333 </a:t>
                </a:r>
              </a:p>
              <a:p>
                <a:endParaRPr lang="en-US" altLang="ko-KR" dirty="0">
                  <a:solidFill>
                    <a:schemeClr val="tx1"/>
                  </a:solidFill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the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 &lt; 0.05, we accept the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conclude that there is a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 correlation between the measurements. 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  <a:blipFill>
                <a:blip r:embed="rId2"/>
                <a:stretch>
                  <a:fillRect l="-435" t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</a:t>
            </a:r>
            <a:r>
              <a:rPr lang="en-US" altLang="ko-KR" sz="2800" dirty="0">
                <a:solidFill>
                  <a:schemeClr val="tx1"/>
                </a:solidFill>
              </a:rPr>
              <a:t>Example of Spearman Rank Correlation Coefficient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B170C9F-AF5C-4556-9355-73C4AC48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9BF61A1-4840-4F6A-AE4F-168D76D93FEE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374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5.1 (continued).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we show how to compute the correlation coefficient by hand.</a:t>
                </a:r>
                <a:endParaRPr lang="en-US" altLang="ko-KR" sz="400" dirty="0"/>
              </a:p>
              <a:p>
                <a:endParaRPr lang="en-US" altLang="ko-KR" dirty="0">
                  <a:solidFill>
                    <a:srgbClr val="0070C0"/>
                  </a:solidFill>
                </a:endParaRPr>
              </a:p>
              <a:p>
                <a:r>
                  <a:rPr lang="en-US" altLang="ko-KR" dirty="0">
                    <a:solidFill>
                      <a:srgbClr val="0070C0"/>
                    </a:solidFill>
                  </a:rPr>
                  <a:t>Tx </a:t>
                </a:r>
                <a:r>
                  <a:rPr lang="en-US" altLang="ko-KR" dirty="0" err="1">
                    <a:solidFill>
                      <a:srgbClr val="0070C0"/>
                    </a:solidFill>
                  </a:rPr>
                  <a:t>obs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    0.45  1.95  1.20  0.65  0.98  -1.98  1.80  -0.76  0.56</a:t>
                </a:r>
              </a:p>
              <a:p>
                <a:r>
                  <a:rPr lang="en-US" altLang="ko-KR" dirty="0">
                    <a:solidFill>
                      <a:srgbClr val="0070C0"/>
                    </a:solidFill>
                  </a:rPr>
                  <a:t>Tx rank     3       9        7        5       6         1        8        2        4</a:t>
                </a:r>
              </a:p>
              <a:p>
                <a:r>
                  <a:rPr lang="en-US" altLang="ko-KR" dirty="0" err="1">
                    <a:solidFill>
                      <a:srgbClr val="0070C0"/>
                    </a:solidFill>
                  </a:rPr>
                  <a:t>Cx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dirty="0" err="1">
                    <a:solidFill>
                      <a:srgbClr val="0070C0"/>
                    </a:solidFill>
                  </a:rPr>
                  <a:t>obs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   0.38  0.90  0.70  -0.50  0.47  -1.30  1.34  0.13  -0.40</a:t>
                </a:r>
              </a:p>
              <a:p>
                <a:r>
                  <a:rPr lang="en-US" altLang="ko-KR" dirty="0" err="1">
                    <a:solidFill>
                      <a:srgbClr val="0070C0"/>
                    </a:solidFill>
                  </a:rPr>
                  <a:t>Cx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 rank    5      8         7        2       6          1        9       4        3</a:t>
                </a:r>
              </a:p>
              <a:p>
                <a:endParaRPr lang="en-US" altLang="ko-KR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(3−5)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(9−8)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(7−7)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(5−2)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(6−6)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en-US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(1−1)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(8−9)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(2−4)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(4−3)</m:t>
                          </m:r>
                        </m:e>
                        <m: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=4+1+9+1+4+1=20.</m:t>
                      </m:r>
                    </m:oMath>
                  </m:oMathPara>
                </a14:m>
                <a:endParaRPr lang="en-US" altLang="ko-KR" i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20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−9</m:t>
                          </m:r>
                        </m:den>
                      </m:f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=0.83333</m:t>
                      </m:r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  <a:blipFill>
                <a:blip r:embed="rId2"/>
                <a:stretch>
                  <a:fillRect l="-435" t="-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</a:t>
            </a:r>
            <a:r>
              <a:rPr lang="en-US" altLang="ko-KR" sz="2800" dirty="0">
                <a:solidFill>
                  <a:schemeClr val="tx1"/>
                </a:solidFill>
              </a:rPr>
              <a:t>Example of Spearman Rank Correlation Coefficient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B170C9F-AF5C-4556-9355-73C4AC48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9BF61A1-4840-4F6A-AE4F-168D76D93FEE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39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48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77431" y="470061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      </a:t>
            </a:r>
            <a:r>
              <a:rPr lang="en-US" altLang="ko-KR" sz="5200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Wilcoxon Rank-sum Test</a:t>
            </a:r>
            <a:endParaRPr lang="ko-KR" altLang="en-US" sz="5200" b="1" dirty="0">
              <a:solidFill>
                <a:schemeClr val="tx1"/>
              </a:solidFill>
              <a:latin typeface="Thorndale AMT" panose="02020603050405020304" pitchFamily="18" charset="0"/>
              <a:cs typeface="Thorndale AMT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6C3A41B-516F-43BE-B565-7AAB7FFE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801065"/>
            <a:ext cx="922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rgbClr val="B3A2C7"/>
                </a:solidFill>
                <a:latin typeface="Thorndale AMT" panose="02020603050405020304" pitchFamily="18" charset="0"/>
                <a:ea typeface="맑은 고딕" pitchFamily="50" charset="-127"/>
                <a:cs typeface="Thorndale AMT" panose="02020603050405020304" pitchFamily="18" charset="0"/>
              </a:rPr>
              <a:t>02</a:t>
            </a:r>
            <a:endParaRPr kumimoji="1" lang="ko-KR" altLang="ko-KR" sz="5400" b="1" dirty="0">
              <a:solidFill>
                <a:srgbClr val="B3A2C7"/>
              </a:solidFill>
              <a:latin typeface="Thorndale AMT" panose="02020603050405020304" pitchFamily="18" charset="0"/>
              <a:ea typeface="맑은 고딕" pitchFamily="50" charset="-127"/>
              <a:cs typeface="Thorndale AMT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64DB2A-EE86-499A-A5ED-7D989659A21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529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5.2.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Researchers in health sciences conjecture that there is a negative association between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cigarette smoking and health. They survey ten adults and record the number of years that the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respondents smoked cigarettes regularly and their general health condition (poor (1), fair (2),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 (3), or excellent (4)). The data are:</a:t>
                </a: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years&lt;- c(12, 33, 5, 3, 12, 6, 3, 0, 2, 46)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health&lt;- c(1, 2, 3, 3, 2, 2, 4, 4, 3, 1)</a:t>
                </a:r>
              </a:p>
              <a:p>
                <a:endParaRPr lang="en-US" altLang="en-US" sz="400" dirty="0"/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we would need to compute the sample Spearman rank correlation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test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against a left-sided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data contain tied observations. R gives a warning</a:t>
                </a:r>
              </a:p>
              <a:p>
                <a:r>
                  <a:rPr lang="en-US" altLang="en-US" i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“Cannot compute exact p-value with ties.”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Therefore, we need to lift the requirement of the exact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test.</a:t>
                </a:r>
              </a:p>
              <a:p>
                <a:endParaRPr lang="en-US" altLang="en-US" sz="800" dirty="0"/>
              </a:p>
              <a:p>
                <a:r>
                  <a:rPr lang="en-US" altLang="en-US" dirty="0" err="1">
                    <a:solidFill>
                      <a:srgbClr val="0070C0"/>
                    </a:solidFill>
                  </a:rPr>
                  <a:t>cor.test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(years, health, method="spearman“, alternative=“less”, exact=FALSE)</a:t>
                </a:r>
              </a:p>
              <a:p>
                <a:endParaRPr lang="en-US" altLang="ko-KR" sz="400" dirty="0"/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Spearman's rank correlation rho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p-value = 0.0003818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alternative hypothesis: true rho is less than 0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sample estimates: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       rho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-0.8807819 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  <a:blipFill>
                <a:blip r:embed="rId2"/>
                <a:stretch>
                  <a:fillRect l="-435" t="-846" b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</a:t>
            </a:r>
            <a:r>
              <a:rPr lang="en-US" altLang="ko-KR" sz="2800" dirty="0">
                <a:solidFill>
                  <a:schemeClr val="tx1"/>
                </a:solidFill>
              </a:rPr>
              <a:t>Example of Spearman Rank Correlation Coefficient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B170C9F-AF5C-4556-9355-73C4AC48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57CE1CD-3A0D-4A28-B9BB-793B7371601A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5156F7-DDF7-410B-91E9-9A217303BA09}"/>
                  </a:ext>
                </a:extLst>
              </p:cNvPr>
              <p:cNvSpPr txBox="1"/>
              <p:nvPr/>
            </p:nvSpPr>
            <p:spPr>
              <a:xfrm>
                <a:off x="4226134" y="5337165"/>
                <a:ext cx="41489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-value&lt;0.05, we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conclude that there is a negative association between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cigarette smoking and health.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5156F7-DDF7-410B-91E9-9A217303B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34" y="5337165"/>
                <a:ext cx="4148972" cy="830997"/>
              </a:xfrm>
              <a:prstGeom prst="rect">
                <a:avLst/>
              </a:prstGeom>
              <a:blipFill>
                <a:blip r:embed="rId3"/>
                <a:stretch>
                  <a:fillRect l="-734" t="-2206" r="-176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492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5.2 (continued).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Next, we show how to calculate the correlation coefficient. </a:t>
                </a:r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years </a:t>
                </a:r>
                <a:r>
                  <a:rPr lang="en-US" altLang="en-US" dirty="0" err="1">
                    <a:solidFill>
                      <a:srgbClr val="0070C0"/>
                    </a:solidFill>
                  </a:rPr>
                  <a:t>obs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     12   33   5    3     12    6    3     0    2    46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years rank   7.5   9   5   3.5   7.5   6   3.5   1    2    10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health </a:t>
                </a:r>
                <a:r>
                  <a:rPr lang="en-US" altLang="en-US" dirty="0" err="1">
                    <a:solidFill>
                      <a:srgbClr val="0070C0"/>
                    </a:solidFill>
                  </a:rPr>
                  <a:t>obs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       1       2     3     3     2     2     4      4      3     1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health ranks   1.5   4     7     7     4     4     9.5   9.5   7     1.5</a:t>
                </a:r>
              </a:p>
              <a:p>
                <a:endParaRPr lang="en-US" altLang="en-US" dirty="0">
                  <a:solidFill>
                    <a:srgbClr val="0070C0"/>
                  </a:solidFill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years, there are two sets of ties of size 2 each(two 3’s and two 12’s). 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e>
                        </m:d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=12</m:t>
                        </m:r>
                      </m:e>
                    </m:nary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health, there are four sets of ties (two 1’s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4’s and three 2’s and 3’s).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n-US" altLang="en-US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588" indent="-1588"/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(2)</m:t>
                    </m:r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60.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sample size is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=10, </m:t>
                    </m:r>
                    <m:nary>
                      <m:naryPr>
                        <m:chr m:val="∑"/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=299,</m:t>
                        </m:r>
                      </m:e>
                    </m:nary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estimated Spearman rank </a:t>
                </a:r>
              </a:p>
              <a:p>
                <a:pPr marL="1588" indent="-1588"/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coefficient is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−6</m:t>
                          </m:r>
                          <m:nary>
                            <m:naryPr>
                              <m:chr m:val="∑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/2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−10−</m:t>
                          </m:r>
                          <m:d>
                            <m:d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299</m:t>
                              </m:r>
                            </m:e>
                          </m:d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−(12+60)/2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12+60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−10</m:t>
                                  </m:r>
                                </m:e>
                              </m:d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+(12)(60)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en-US" dirty="0">
                  <a:solidFill>
                    <a:srgbClr val="0070C0"/>
                  </a:solidFill>
                </a:endParaRPr>
              </a:p>
              <a:p>
                <a:endParaRPr lang="en-US" altLang="en-US" sz="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=−0.88078.</m:t>
                      </m:r>
                    </m:oMath>
                  </m:oMathPara>
                </a14:m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  <a:blipFill>
                <a:blip r:embed="rId2"/>
                <a:stretch>
                  <a:fillRect l="-290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</a:t>
            </a:r>
            <a:r>
              <a:rPr lang="en-US" altLang="ko-KR" sz="2800" dirty="0">
                <a:solidFill>
                  <a:schemeClr val="tx1"/>
                </a:solidFill>
              </a:rPr>
              <a:t>Example of Spearman Rank Correlation Coefficient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B170C9F-AF5C-4556-9355-73C4AC48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57CE1CD-3A0D-4A28-B9BB-793B7371601A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248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5040560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5.1.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family therapist conjectures that there is a negative association between the highest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educational degree a husband attains and the severity of domestic violence. She surveys her next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clients and collects information on both variables. The education variable is broken into three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categories: (1) less than high school, (2) high school graduate or equivalent, and (3) some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 or higher. The severity of violence is measured at three levels: (1) never, (2) sometimes, and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often. The data are given below. Note that R requires that data are entered as numeric.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educ&lt;- c(2, 3, 2, 2, 3, 3, 3, 2, 1, 3, 1, 1, 2, 3, 1)</a:t>
            </a:r>
          </a:p>
          <a:p>
            <a:r>
              <a:rPr lang="en-US" altLang="ko-KR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violence&lt;- c(1, 3, 3, 2, 1, 1, 3, 3, 3, 1, 3, 1, 2, 2, 2)</a:t>
            </a:r>
          </a:p>
          <a:p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Argue that computing the sample Spearman correlation coefficient would be the most appropriate in</a:t>
            </a:r>
          </a:p>
          <a:p>
            <a:r>
              <a:rPr lang="en-US" altLang="ko-K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case. Conduct the test. State the hypotheses, calculate the test statistic,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-value, and draw</a:t>
            </a:r>
          </a:p>
          <a:p>
            <a:r>
              <a:rPr lang="en-US" altLang="ko-K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conclusion.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</a:t>
            </a:r>
            <a:r>
              <a:rPr lang="en-US" altLang="ko-KR" sz="2800" dirty="0">
                <a:solidFill>
                  <a:schemeClr val="tx1"/>
                </a:solidFill>
              </a:rPr>
              <a:t>Exercise for Spearman Rank Correlation Coefficient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B170C9F-AF5C-4556-9355-73C4AC48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57CE1CD-3A0D-4A28-B9BB-793B7371601A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145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Both variables are categorical on an ordinal scale and thus Spearman correlation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 is the most appropriate statistic in this case. We would like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against a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left-sided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educ&lt;- c(2, 3, 2, 2, 3, 3, 3, 2, 1, 3, 1, 1, 2, 3, 1)</a:t>
                </a:r>
              </a:p>
              <a:p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violence&lt;- c(1, 3, 3, 2, 1, 1, 3, 3, 3, 1, 3, 1, 2, 2, 2)</a:t>
                </a:r>
              </a:p>
              <a:p>
                <a:r>
                  <a:rPr lang="en-US" altLang="ko-KR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cor.test</a:t>
                </a:r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(educ, violence, method="spearman", alternative="less", exact=FALSE)</a:t>
                </a:r>
              </a:p>
              <a:p>
                <a:endParaRPr lang="en-US" altLang="ko-KR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Spearman's rank correlation rho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p-value = 0.2284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alternative hypothesis: true rho is less than 0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estimates: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rho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-0.2080808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test statistic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=−0.2080808</m:t>
                    </m:r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 is negative but the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-value=0.2284 &gt; 0.05 and we fail to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reject the null hypothesis. We conclude that there is no negative association between the educational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level and severity of domestic violence.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  <a:blipFill>
                <a:blip r:embed="rId2"/>
                <a:stretch>
                  <a:fillRect l="-435" t="-363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</a:t>
            </a:r>
            <a:r>
              <a:rPr lang="en-US" altLang="ko-KR" sz="2800" dirty="0">
                <a:solidFill>
                  <a:schemeClr val="tx1"/>
                </a:solidFill>
              </a:rPr>
              <a:t>Exercise for Spearman Rank Correlation Coefficient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B170C9F-AF5C-4556-9355-73C4AC48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57CE1CD-3A0D-4A28-B9BB-793B7371601A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696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 (continued):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we show the calculations for the correlation coefficient.</a:t>
                </a: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educ </a:t>
                </a:r>
                <a:r>
                  <a:rPr lang="en-US" altLang="ko-KR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</a:t>
                </a:r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2      3      2      2      3        3       3       2     1        3       1     1      2      3       1</a:t>
                </a:r>
              </a:p>
              <a:p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educ rank          7   12.5    7      7    12.5   12.5  12.5    7    2.5   12.5   2.5  2.5     7   12.5   2.5</a:t>
                </a:r>
              </a:p>
              <a:p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violence  </a:t>
                </a:r>
                <a:r>
                  <a:rPr lang="en-US" altLang="ko-KR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</a:t>
                </a:r>
                <a:r>
                  <a:rPr lang="en-US" altLang="ko-KR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1      3       3      2      1       1       3       3     3        1      3      1      2      2       2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violence rank    3  12.5  12.5   7.5    3       3    12.5  12.5  12.5    3  12.5    3     7.5   7.5    7.5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educ,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5, </m:t>
                    </m:r>
                    <m:sSub>
                      <m:sSub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=6,</m:t>
                    </m:r>
                  </m:oMath>
                </a14:m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</m:e>
                    </m:d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=390.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violence,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=6,</m:t>
                    </m:r>
                  </m:oMath>
                </a14:m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e>
                    </m:d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−6</m:t>
                        </m:r>
                      </m:e>
                    </m:d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=390. </m:t>
                    </m:r>
                  </m:oMath>
                </a14:m>
                <a:endParaRPr lang="en-US" altLang="en-US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sample size is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nary>
                      <m:naryPr>
                        <m:chr m:val="∑"/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598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</m:e>
                    </m:nary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sample Spearman rank </a:t>
                </a:r>
              </a:p>
              <a:p>
                <a:pPr marL="1588" indent="-1588"/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coefficient is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−6</m:t>
                          </m:r>
                          <m:nary>
                            <m:naryPr>
                              <m:chr m:val="∑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/2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</m:d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(598)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−(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390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39</m:t>
                          </m:r>
                          <m:r>
                            <a:rPr lang="en-US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0)/2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5</m:t>
                                          </m:r>
                                        </m:e>
                                        <m:sup>
                                          <m:r>
                                            <a:rPr lang="en-US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390</m:t>
                                  </m:r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39</m:t>
                                  </m:r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  <m:sup>
                                      <m:r>
                                        <a:rPr lang="en-US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  <m:r>
                                    <a:rPr lang="en-US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+(</m:t>
                              </m:r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390</m:t>
                              </m:r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)(</m:t>
                              </m:r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39</m:t>
                              </m:r>
                              <m:r>
                                <a:rPr lang="en-US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en-US" dirty="0">
                  <a:solidFill>
                    <a:srgbClr val="0070C0"/>
                  </a:solidFill>
                </a:endParaRPr>
              </a:p>
              <a:p>
                <a:endParaRPr lang="en-US" altLang="en-US" sz="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−618</m:t>
                          </m:r>
                        </m:num>
                        <m:den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2970</m:t>
                          </m:r>
                        </m:den>
                      </m:f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−0.</m:t>
                      </m:r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20808</m:t>
                      </m:r>
                      <m:r>
                        <a:rPr lang="en-US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268760"/>
                <a:ext cx="8402525" cy="5040560"/>
              </a:xfrm>
              <a:blipFill>
                <a:blip r:embed="rId2"/>
                <a:stretch>
                  <a:fillRect l="-435" t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</a:t>
            </a:r>
            <a:r>
              <a:rPr lang="en-US" altLang="ko-KR" sz="2800" dirty="0">
                <a:solidFill>
                  <a:schemeClr val="tx1"/>
                </a:solidFill>
              </a:rPr>
              <a:t>Exercise for Spearman Rank Correlation Coefficient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B170C9F-AF5C-4556-9355-73C4AC48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57CE1CD-3A0D-4A28-B9BB-793B7371601A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312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  The Fisher Exact Test</a:t>
            </a:r>
            <a:endParaRPr lang="ko-KR" altLang="en-US" b="1" dirty="0">
              <a:solidFill>
                <a:schemeClr val="tx1"/>
              </a:solidFill>
              <a:latin typeface="Thorndale AMT" panose="02020603050405020304" pitchFamily="18" charset="0"/>
              <a:cs typeface="Thorndale AMT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6C3A41B-516F-43BE-B565-7AAB7FFE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167715"/>
            <a:ext cx="922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rgbClr val="B3A2C7"/>
                </a:solidFill>
                <a:latin typeface="Thorndale AMT" panose="02020603050405020304" pitchFamily="18" charset="0"/>
                <a:ea typeface="맑은 고딕" pitchFamily="50" charset="-127"/>
                <a:cs typeface="Thorndale AMT" panose="02020603050405020304" pitchFamily="18" charset="0"/>
              </a:rPr>
              <a:t>06</a:t>
            </a:r>
            <a:endParaRPr kumimoji="1" lang="ko-KR" altLang="ko-KR" sz="5400" b="1" dirty="0">
              <a:solidFill>
                <a:srgbClr val="B3A2C7"/>
              </a:solidFill>
              <a:latin typeface="Thorndale AMT" panose="02020603050405020304" pitchFamily="18" charset="0"/>
              <a:ea typeface="맑은 고딕" pitchFamily="50" charset="-127"/>
              <a:cs typeface="Thorndale AMT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64DB2A-EE86-499A-A5ED-7D989659A21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061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two scenarios. In the first scenario,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independent samples are drawn from different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populations and a single categorical variable with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levels is observed for each individual. In the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second scenario, one sample is drawn from one population and two variables with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levels,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respectively, are observed for each individual. In both cases, the data can be presented in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form of an 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table of frequencies, called a 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two-way table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contingency table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these two scenarios, t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 testing procedures are identical but statistical hypotheses differ.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several samples and one variable, 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equality of proportions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tested, that is, the null hypothesis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that the column  proportions are equal across the rows (which represent samples), and the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alternative hypothesis is that column proportions are not all equal. For a single sample and two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variables, the null hypothesis is that there is no association between the measured variables (i.e.,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they are 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independent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whereas the alternative hypothesis states that an association exists (or that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variables are not independent).</a:t>
                </a:r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35"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626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/>
              <a:t>     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22E810-2175-4239-9A6F-8EDEB9BB23FE}"/>
                  </a:ext>
                </a:extLst>
              </p:cNvPr>
              <p:cNvSpPr txBox="1"/>
              <p:nvPr/>
            </p:nvSpPr>
            <p:spPr>
              <a:xfrm>
                <a:off x="1043609" y="1556792"/>
                <a:ext cx="31683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Scenario 1</a:t>
                </a:r>
              </a:p>
              <a:p>
                <a:pPr algn="ctr"/>
                <a:r>
                  <a:rPr lang="en-US" sz="1400" dirty="0">
                    <a:cs typeface="Times New Roman" panose="02020603050405020304" pitchFamily="18" charset="0"/>
                  </a:rPr>
                  <a:t>&lt;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independent samples and one </a:t>
                </a:r>
              </a:p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categorical variable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levels&gt;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22E810-2175-4239-9A6F-8EDEB9BB2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9" y="1556792"/>
                <a:ext cx="3168352" cy="830997"/>
              </a:xfrm>
              <a:prstGeom prst="rect">
                <a:avLst/>
              </a:prstGeom>
              <a:blipFill>
                <a:blip r:embed="rId2"/>
                <a:stretch>
                  <a:fillRect t="-3650" b="-6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D1A648F-7721-48BA-A863-F373E4408E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1187645"/>
                  </p:ext>
                </p:extLst>
              </p:nvPr>
            </p:nvGraphicFramePr>
            <p:xfrm>
              <a:off x="1480008" y="2554664"/>
              <a:ext cx="2263762" cy="173736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800722">
                      <a:extLst>
                        <a:ext uri="{9D8B030D-6E8A-4147-A177-3AD203B41FA5}">
                          <a16:colId xmlns:a16="http://schemas.microsoft.com/office/drawing/2014/main" val="3523182807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349737202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19367007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95748849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391325588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Variable Level</a:t>
                          </a:r>
                        </a:p>
                      </a:txBody>
                      <a:tcPr marL="86868" marR="86868" marT="43434" marB="43434"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691738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b="1" dirty="0"/>
                            <a:t>Sample</a:t>
                          </a:r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364380142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156276911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56851345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1208579110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13283531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D1A648F-7721-48BA-A863-F373E4408E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1187645"/>
                  </p:ext>
                </p:extLst>
              </p:nvPr>
            </p:nvGraphicFramePr>
            <p:xfrm>
              <a:off x="1480008" y="2554664"/>
              <a:ext cx="2263762" cy="173736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800722">
                      <a:extLst>
                        <a:ext uri="{9D8B030D-6E8A-4147-A177-3AD203B41FA5}">
                          <a16:colId xmlns:a16="http://schemas.microsoft.com/office/drawing/2014/main" val="3523182807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349737202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19367007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95748849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391325588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Variable Level</a:t>
                          </a:r>
                        </a:p>
                      </a:txBody>
                      <a:tcPr marL="86868" marR="86868" marT="43434" marB="43434"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691738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b="1" dirty="0"/>
                            <a:t>Sample</a:t>
                          </a:r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221667" t="-104255" r="-305000" b="-4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321667" t="-104255" r="-205000" b="-4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414754" t="-104255" r="-101639" b="-4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523333" t="-104255" r="-3333" b="-4106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380142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758" t="-200000" r="-184091" b="-3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156276911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758" t="-300000" r="-184091" b="-2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56851345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758" t="-408511" r="-184091" b="-10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1208579110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868" marR="86868" marT="43434" marB="43434">
                        <a:blipFill>
                          <a:blip r:embed="rId3"/>
                          <a:stretch>
                            <a:fillRect l="-758" t="-497917" r="-184091" b="-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6868" marR="86868" marT="43434" marB="43434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6868" marR="86868" marT="43434" marB="43434"/>
                    </a:tc>
                    <a:extLst>
                      <a:ext uri="{0D108BD9-81ED-4DB2-BD59-A6C34878D82A}">
                        <a16:rowId xmlns:a16="http://schemas.microsoft.com/office/drawing/2014/main" val="13283531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317787-8743-498A-BD5A-680602B337B4}"/>
                  </a:ext>
                </a:extLst>
              </p:cNvPr>
              <p:cNvSpPr txBox="1"/>
              <p:nvPr/>
            </p:nvSpPr>
            <p:spPr>
              <a:xfrm>
                <a:off x="4932039" y="1556792"/>
                <a:ext cx="31683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Scenario 2</a:t>
                </a:r>
              </a:p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one sample and two categorical </a:t>
                </a:r>
              </a:p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variables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levels&gt;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317787-8743-498A-BD5A-680602B33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39" y="1556792"/>
                <a:ext cx="3168352" cy="830997"/>
              </a:xfrm>
              <a:prstGeom prst="rect">
                <a:avLst/>
              </a:prstGeom>
              <a:blipFill>
                <a:blip r:embed="rId4"/>
                <a:stretch>
                  <a:fillRect t="-3650" b="-6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2248297-776B-4FE8-ADEF-4250C4BF06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3381463"/>
                  </p:ext>
                </p:extLst>
              </p:nvPr>
            </p:nvGraphicFramePr>
            <p:xfrm>
              <a:off x="5402422" y="2554664"/>
              <a:ext cx="2278988" cy="1924654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815948">
                      <a:extLst>
                        <a:ext uri="{9D8B030D-6E8A-4147-A177-3AD203B41FA5}">
                          <a16:colId xmlns:a16="http://schemas.microsoft.com/office/drawing/2014/main" val="3523182807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349737202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19367007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95748849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391325588"/>
                        </a:ext>
                      </a:extLst>
                    </a:gridCol>
                  </a:tblGrid>
                  <a:tr h="313884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Variable 2 Level</a:t>
                          </a:r>
                        </a:p>
                      </a:txBody>
                      <a:tcPr marL="90661" marR="90661" marT="45330" marB="45330"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691738"/>
                      </a:ext>
                    </a:extLst>
                  </a:tr>
                  <a:tr h="4772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1" dirty="0"/>
                            <a:t>Variable 1 </a:t>
                          </a:r>
                        </a:p>
                        <a:p>
                          <a:pPr algn="ctr"/>
                          <a:r>
                            <a:rPr lang="en-US" sz="1300" b="1" dirty="0"/>
                            <a:t>Level</a:t>
                          </a:r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 anchor="ctr"/>
                    </a:tc>
                    <a:extLst>
                      <a:ext uri="{0D108BD9-81ED-4DB2-BD59-A6C34878D82A}">
                        <a16:rowId xmlns:a16="http://schemas.microsoft.com/office/drawing/2014/main" val="3643801429"/>
                      </a:ext>
                    </a:extLst>
                  </a:tr>
                  <a:tr h="2808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1562769113"/>
                      </a:ext>
                    </a:extLst>
                  </a:tr>
                  <a:tr h="2808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568513459"/>
                      </a:ext>
                    </a:extLst>
                  </a:tr>
                  <a:tr h="2808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1208579110"/>
                      </a:ext>
                    </a:extLst>
                  </a:tr>
                  <a:tr h="2808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dirty="0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sz="1300" b="1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13283531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2248297-776B-4FE8-ADEF-4250C4BF06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3381463"/>
                  </p:ext>
                </p:extLst>
              </p:nvPr>
            </p:nvGraphicFramePr>
            <p:xfrm>
              <a:off x="5402422" y="2554664"/>
              <a:ext cx="2278988" cy="1924654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815948">
                      <a:extLst>
                        <a:ext uri="{9D8B030D-6E8A-4147-A177-3AD203B41FA5}">
                          <a16:colId xmlns:a16="http://schemas.microsoft.com/office/drawing/2014/main" val="3523182807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349737202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4193670079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957488490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1391325588"/>
                        </a:ext>
                      </a:extLst>
                    </a:gridCol>
                  </a:tblGrid>
                  <a:tr h="313884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Variable 2 Level</a:t>
                          </a:r>
                        </a:p>
                      </a:txBody>
                      <a:tcPr marL="90661" marR="90661" marT="45330" marB="45330"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691738"/>
                      </a:ext>
                    </a:extLst>
                  </a:tr>
                  <a:tr h="480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1" dirty="0"/>
                            <a:t>Variable 1 </a:t>
                          </a:r>
                        </a:p>
                        <a:p>
                          <a:pPr algn="ctr"/>
                          <a:r>
                            <a:rPr lang="en-US" sz="1300" b="1" dirty="0"/>
                            <a:t>Level</a:t>
                          </a:r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 anchor="ctr">
                        <a:blipFill>
                          <a:blip r:embed="rId5"/>
                          <a:stretch>
                            <a:fillRect l="-225000" t="-67949" r="-305000" b="-241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 anchor="ctr">
                        <a:blipFill>
                          <a:blip r:embed="rId5"/>
                          <a:stretch>
                            <a:fillRect l="-319672" t="-67949" r="-200000" b="-241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 anchor="ctr">
                        <a:blipFill>
                          <a:blip r:embed="rId5"/>
                          <a:stretch>
                            <a:fillRect l="-426667" t="-67949" r="-103333" b="-241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 anchor="ctr">
                        <a:blipFill>
                          <a:blip r:embed="rId5"/>
                          <a:stretch>
                            <a:fillRect l="-526667" t="-67949" r="-3333" b="-2410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3801429"/>
                      </a:ext>
                    </a:extLst>
                  </a:tr>
                  <a:tr h="2825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>
                        <a:blipFill>
                          <a:blip r:embed="rId5"/>
                          <a:stretch>
                            <a:fillRect l="-746" t="-278723" r="-18134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1562769113"/>
                      </a:ext>
                    </a:extLst>
                  </a:tr>
                  <a:tr h="2825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>
                        <a:blipFill>
                          <a:blip r:embed="rId5"/>
                          <a:stretch>
                            <a:fillRect l="-746" t="-386957" r="-181343" b="-20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568513459"/>
                      </a:ext>
                    </a:extLst>
                  </a:tr>
                  <a:tr h="2825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>
                        <a:blipFill>
                          <a:blip r:embed="rId5"/>
                          <a:stretch>
                            <a:fillRect l="-746" t="-476596" r="-181343" b="-10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1208579110"/>
                      </a:ext>
                    </a:extLst>
                  </a:tr>
                  <a:tr h="2825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07" marR="84407" marT="42205" marB="42205">
                        <a:blipFill>
                          <a:blip r:embed="rId5"/>
                          <a:stretch>
                            <a:fillRect l="-746" t="-589130" r="-181343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84407" marR="84407" marT="42205" marB="42205"/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84407" marR="84407" marT="42205" marB="42205"/>
                    </a:tc>
                    <a:extLst>
                      <a:ext uri="{0D108BD9-81ED-4DB2-BD59-A6C34878D82A}">
                        <a16:rowId xmlns:a16="http://schemas.microsoft.com/office/drawing/2014/main" val="13283531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1FD401-5330-492C-A496-23597A3369C6}"/>
                  </a:ext>
                </a:extLst>
              </p:cNvPr>
              <p:cNvSpPr txBox="1"/>
              <p:nvPr/>
            </p:nvSpPr>
            <p:spPr>
              <a:xfrm>
                <a:off x="1464079" y="4725144"/>
                <a:ext cx="2747881" cy="1806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𝑐𝑜𝑙𝑢𝑚𝑛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𝑝𝑟𝑜𝑝𝑜𝑟𝑡𝑖𝑜𝑛𝑠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𝑒𝑞𝑢𝑎𝑙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𝑎𝑐𝑟𝑜𝑠𝑠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𝑟𝑜𝑤𝑠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vs.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𝑐𝑜𝑙𝑢𝑚𝑛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𝑝𝑟𝑜𝑝𝑜𝑟𝑡𝑖𝑜𝑛𝑠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𝑒𝑞𝑢𝑎𝑙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for equality of proportions</a:t>
                </a:r>
              </a:p>
              <a:p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1FD401-5330-492C-A496-23597A336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079" y="4725144"/>
                <a:ext cx="2747881" cy="1806007"/>
              </a:xfrm>
              <a:prstGeom prst="rect">
                <a:avLst/>
              </a:prstGeom>
              <a:blipFill>
                <a:blip r:embed="rId6"/>
                <a:stretch>
                  <a:fillRect l="-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7B0F93-7672-40FA-8F61-3DD57D5D3726}"/>
                  </a:ext>
                </a:extLst>
              </p:cNvPr>
              <p:cNvSpPr txBox="1"/>
              <p:nvPr/>
            </p:nvSpPr>
            <p:spPr>
              <a:xfrm>
                <a:off x="5373338" y="4725144"/>
                <a:ext cx="2747881" cy="1590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𝑡𝑤𝑜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</m:oMath>
                  </m:oMathPara>
                </a14:m>
                <a:endParaRPr lang="en-US" sz="1400" b="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vs.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𝑡𝑤𝑜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for independence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7B0F93-7672-40FA-8F61-3DD57D5D3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338" y="4725144"/>
                <a:ext cx="2747881" cy="1590564"/>
              </a:xfrm>
              <a:prstGeom prst="rect">
                <a:avLst/>
              </a:prstGeom>
              <a:blipFill>
                <a:blip r:embed="rId7"/>
                <a:stretch>
                  <a:fillRect l="-665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329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observed frequencies in each cell of the contingency table are sufficiently high, a chi-square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can be carried out in both situations. The assumption of validity of the chi-square test is that the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expected count under the null hypothesis for each cell is at least 5. The expected count in a cell is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 as the product of the corresponding row and column totals divided by the grand total. If this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assumption is violated and some expected counts are below 5, a nonparametric 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Fisher exact test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may be used as a replacement. 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Fisher exact test bears the name of Sir Ronald Aylmer Fisher (1890-1962), a famous English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statistician. He was the first who introduced this test for a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contingency table in his 1925 book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Statistical Methods for Research Workers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It was later extended to a general 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table in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Freeman, G.H. and Halton, J.H. (1951). Note on an Exact Treatment of Contingency, Goodness of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 and Other Problems of Significance,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Biometrika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38, 141 – 149.</a:t>
                </a:r>
              </a:p>
            </p:txBody>
          </p:sp>
        </mc:Choice>
        <mc:Fallback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35" t="-375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A5C4BBD-FB73-4356-BB97-92EC8CA75FC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010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718763" y="4079370"/>
                <a:ext cx="7643900" cy="2430742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 observed counts.</a:t>
                </a:r>
              </a:p>
              <a:p>
                <a:endParaRPr lang="en-US" altLang="ko-KR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𝑟𝑜𝑤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𝑐𝑜𝑙𝑢𝑚𝑛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𝑔𝑟𝑎𝑛𝑑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r>
                  <a:rPr lang="en-US" sz="180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 expected counts.</a:t>
                </a:r>
              </a:p>
              <a:p>
                <a:endParaRPr 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Rule: if all expected values are 5 or larger, use the chi-squared test. If at least one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 value is less than 5, use the Fisher exact test.</a:t>
                </a:r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8763" y="4079370"/>
                <a:ext cx="7643900" cy="2430742"/>
              </a:xfrm>
              <a:blipFill>
                <a:blip r:embed="rId2"/>
                <a:stretch>
                  <a:fillRect l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1E7D008-C0A7-49E8-BBA6-46E87C71C7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457373"/>
                  </p:ext>
                </p:extLst>
              </p:nvPr>
            </p:nvGraphicFramePr>
            <p:xfrm>
              <a:off x="1655251" y="1260670"/>
              <a:ext cx="5168448" cy="2619285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52318280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49737202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4193670079"/>
                        </a:ext>
                      </a:extLst>
                    </a:gridCol>
                    <a:gridCol w="801144">
                      <a:extLst>
                        <a:ext uri="{9D8B030D-6E8A-4147-A177-3AD203B41FA5}">
                          <a16:colId xmlns:a16="http://schemas.microsoft.com/office/drawing/2014/main" val="195748849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91325588"/>
                        </a:ext>
                      </a:extLst>
                    </a:gridCol>
                    <a:gridCol w="801144">
                      <a:extLst>
                        <a:ext uri="{9D8B030D-6E8A-4147-A177-3AD203B41FA5}">
                          <a16:colId xmlns:a16="http://schemas.microsoft.com/office/drawing/2014/main" val="644787697"/>
                        </a:ext>
                      </a:extLst>
                    </a:gridCol>
                  </a:tblGrid>
                  <a:tr h="365095">
                    <a:tc>
                      <a:txBody>
                        <a:bodyPr/>
                        <a:lstStyle/>
                        <a:p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Row </a:t>
                          </a:r>
                        </a:p>
                        <a:p>
                          <a:pPr algn="ctr"/>
                          <a:r>
                            <a:rPr lang="en-US" sz="1600" b="1" dirty="0"/>
                            <a:t>Total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8014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2769113"/>
                      </a:ext>
                    </a:extLst>
                  </a:tr>
                  <a:tr h="3650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8513459"/>
                      </a:ext>
                    </a:extLst>
                  </a:tr>
                  <a:tr h="3650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8579110"/>
                      </a:ext>
                    </a:extLst>
                  </a:tr>
                  <a:tr h="3650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𝑟𝑐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𝑟𝑐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353151"/>
                      </a:ext>
                    </a:extLst>
                  </a:tr>
                  <a:tr h="510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Column </a:t>
                          </a:r>
                        </a:p>
                        <a:p>
                          <a:pPr algn="ctr"/>
                          <a:r>
                            <a:rPr lang="en-US" sz="1600" b="1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9575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1E7D008-C0A7-49E8-BBA6-46E87C71C7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457373"/>
                  </p:ext>
                </p:extLst>
              </p:nvPr>
            </p:nvGraphicFramePr>
            <p:xfrm>
              <a:off x="1655251" y="1260670"/>
              <a:ext cx="5168448" cy="2619285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52318280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49737202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4193670079"/>
                        </a:ext>
                      </a:extLst>
                    </a:gridCol>
                    <a:gridCol w="801144">
                      <a:extLst>
                        <a:ext uri="{9D8B030D-6E8A-4147-A177-3AD203B41FA5}">
                          <a16:colId xmlns:a16="http://schemas.microsoft.com/office/drawing/2014/main" val="195748849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91325588"/>
                        </a:ext>
                      </a:extLst>
                    </a:gridCol>
                    <a:gridCol w="801144">
                      <a:extLst>
                        <a:ext uri="{9D8B030D-6E8A-4147-A177-3AD203B41FA5}">
                          <a16:colId xmlns:a16="http://schemas.microsoft.com/office/drawing/2014/main" val="644787697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667" t="-2105" r="-377333" b="-36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9404" t="-2105" r="-274834" b="-36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33588" t="-2105" r="-216794" b="-36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8667" t="-2105" r="-89333" b="-36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Row </a:t>
                          </a:r>
                        </a:p>
                        <a:p>
                          <a:pPr algn="ctr"/>
                          <a:r>
                            <a:rPr lang="en-US" sz="1600" b="1" dirty="0"/>
                            <a:t>Total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8014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1" t="-161667" r="-530370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667" t="-161667" r="-377333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9404" t="-161667" r="-274834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3588" t="-161667" r="-216794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8667" t="-161667" r="-89333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3939" t="-161667" r="-1515" b="-4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2769113"/>
                      </a:ext>
                    </a:extLst>
                  </a:tr>
                  <a:tr h="3650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1" t="-257377" r="-530370" b="-3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667" t="-257377" r="-377333" b="-3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9404" t="-257377" r="-274834" b="-3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3588" t="-257377" r="-216794" b="-3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8667" t="-257377" r="-89333" b="-3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3939" t="-257377" r="-1515" b="-3721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513459"/>
                      </a:ext>
                    </a:extLst>
                  </a:tr>
                  <a:tr h="3650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1" t="-363333" r="-530370" b="-2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667" t="-363333" r="-377333" b="-2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9404" t="-363333" r="-274834" b="-2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3588" t="-363333" r="-216794" b="-2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8667" t="-363333" r="-89333" b="-2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3939" t="-363333" r="-1515" b="-27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579110"/>
                      </a:ext>
                    </a:extLst>
                  </a:tr>
                  <a:tr h="3650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1" t="-463333" r="-530370" b="-1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667" t="-463333" r="-377333" b="-1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9404" t="-463333" r="-274834" b="-1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3588" t="-463333" r="-216794" b="-1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8667" t="-463333" r="-89333" b="-1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3939" t="-463333" r="-1515" b="-17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35315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Column </a:t>
                          </a:r>
                        </a:p>
                        <a:p>
                          <a:pPr algn="ctr"/>
                          <a:r>
                            <a:rPr lang="en-US" sz="1600" b="1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667" t="-355789" r="-377333" b="-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9404" t="-355789" r="-274834" b="-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33588" t="-355789" r="-216794" b="-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8667" t="-355789" r="-89333" b="-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43939" t="-355789" r="-1515" b="-1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95753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49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6A4C2-7804-406D-9A24-5C611146F6F1}"/>
              </a:ext>
            </a:extLst>
          </p:cNvPr>
          <p:cNvSpPr txBox="1"/>
          <p:nvPr/>
        </p:nvSpPr>
        <p:spPr>
          <a:xfrm>
            <a:off x="6823699" y="341384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Grand total</a:t>
            </a:r>
          </a:p>
        </p:txBody>
      </p:sp>
    </p:spTree>
    <p:extLst>
      <p:ext uri="{BB962C8B-B14F-4D97-AF65-F5344CB8AC3E}">
        <p14:creationId xmlns:p14="http://schemas.microsoft.com/office/powerpoint/2010/main" val="7949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Wilcoxon Rank-sum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340768"/>
                <a:ext cx="8568952" cy="488168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Suppose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available. It is assumed that the two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samples are drawn from independent populations. The research question is whether the observations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come from the same distribution or the distributions differ in location parameters. Typically, the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location parameter is the mean, median, or mode. 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respective location parameters of the unknown distributions. We want to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against left-sided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right-sided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or two-sided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en-US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sample sizes are small (less than 30) but the underlying distributions are normal, then we can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conduct a two-sample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-test. If the sample sizes are large (30 or above), then we can conduct a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two-sample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-test. 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our setting, however, the sample sizes are small and the underlying distributions are unknown.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we need to resort to a universal method of testing statistical hypotheses that works for all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distributions. One such testing procedure is called </a:t>
                </a:r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Wilcoxon rank-sum test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is named after a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famous American statistician Frank Wilcoxon (1892-1965) who proposed this test in his 1945 paper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“Individual Comparisons by Ranking Methods,”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Biometrics Bulletin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1, pp. 80 - 83.</a:t>
                </a:r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340768"/>
                <a:ext cx="8568952" cy="4881686"/>
              </a:xfrm>
              <a:blipFill>
                <a:blip r:embed="rId2"/>
                <a:stretch>
                  <a:fillRect l="-356" r="-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718763" y="1024996"/>
                <a:ext cx="7643900" cy="548511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alculations for the Fisher exact test in a general case are too complex to be done by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hand, and are carried out by software.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testing procedure is as follows.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First, the totals are computed for each of the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rows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columns. Second, all possible tables with the same totals are enumerated, and the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 of observing each table is computed. Finally, the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for the Fisher exact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is calculated as the sum of all probabilities that are less than or equal to the probability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actually observed table. 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larger than a pre-specified level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null hypothesis is not rejected.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Otherwise, the alternative is accepted.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Next, we give an explanation of how to compute the probability of a table with fixed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row and column totals in the case of a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table. For larger sized tables, analogous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formulas may be derived.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8763" y="1024996"/>
                <a:ext cx="7643900" cy="5485116"/>
              </a:xfrm>
              <a:blipFill>
                <a:blip r:embed="rId2"/>
                <a:stretch>
                  <a:fillRect l="-478" t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918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718763" y="1024996"/>
                <a:ext cx="7643900" cy="548511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a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contingency table, and assume that the row and column totals and the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grand total are fixed. 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8763" y="1024996"/>
                <a:ext cx="7643900" cy="5485116"/>
              </a:xfrm>
              <a:blipFill>
                <a:blip r:embed="rId2"/>
                <a:stretch>
                  <a:fillRect l="-478" t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D9797-1E6D-4742-A658-441020A4D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02105"/>
            <a:ext cx="8064895" cy="354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05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718763" y="1024996"/>
                <a:ext cx="7643900" cy="548511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an example, suppose the following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contingency table is observed: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235D6655-6705-45B8-8806-1D6877146FEA}" type="mathplaceholder">
                        <a:rPr lang="en-US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The probability of this table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(5!)(11!)(6!)(10!)</m:t>
                        </m:r>
                      </m:num>
                      <m:den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(16!)(4!)(1!)(2!)(9!)</m:t>
                        </m:r>
                      </m:den>
                    </m:f>
                    <m:r>
                      <a:rPr lang="en-US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=0.0343.</m:t>
                    </m:r>
                  </m:oMath>
                </a14:m>
                <a:endParaRPr lang="en-US" altLang="en-US" sz="20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8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Overall, there are 6 tables with the same row and column totals. They are listed on the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next slide, along with the associated probabilities.</a:t>
                </a:r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8763" y="1024996"/>
                <a:ext cx="7643900" cy="5485116"/>
              </a:xfrm>
              <a:blipFill>
                <a:blip r:embed="rId2"/>
                <a:stretch>
                  <a:fillRect l="-478" t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8AC75-4A3B-49A7-9150-69EEBC2C0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39" y="1556792"/>
            <a:ext cx="4318470" cy="140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00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718763" y="1024996"/>
            <a:ext cx="7885684" cy="5485116"/>
          </a:xfrm>
        </p:spPr>
        <p:txBody>
          <a:bodyPr>
            <a:normAutofit/>
          </a:bodyPr>
          <a:lstStyle/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rgbClr val="CDB2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tables that have probabilities of 0.0343 or smaller are marked with an asterisk. The </a:t>
            </a:r>
          </a:p>
          <a:p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-value is the sum of these probabilities.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rgbClr val="CDB2D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► 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-value for the Fisher exact test in this example is 0.0343+0.0014 = 0.0357.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4596C0-1F2D-4872-947D-153C911CE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024996"/>
            <a:ext cx="3735384" cy="337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62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08877" y="1024996"/>
            <a:ext cx="8195570" cy="54851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6.1 (Equality of proportions).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clinical trial was conducted with three groups taking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medication A, medication B, or placebo. The data are given as counts of the number of subjects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experience a relief and those who didn’t. The data are:</a:t>
            </a:r>
          </a:p>
          <a:p>
            <a:endParaRPr lang="en-US" altLang="en-US" sz="400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rgbClr val="0070C0"/>
                </a:solidFill>
              </a:rPr>
              <a:t>clinical.trial</a:t>
            </a:r>
            <a:r>
              <a:rPr lang="en-US" altLang="en-US" dirty="0">
                <a:solidFill>
                  <a:srgbClr val="0070C0"/>
                </a:solidFill>
              </a:rPr>
              <a:t>&lt;- matrix(c(8, 2, 6, 4, 2, 8), </a:t>
            </a:r>
            <a:r>
              <a:rPr lang="en-US" altLang="en-US" dirty="0" err="1">
                <a:solidFill>
                  <a:srgbClr val="0070C0"/>
                </a:solidFill>
              </a:rPr>
              <a:t>nrow</a:t>
            </a:r>
            <a:r>
              <a:rPr lang="en-US" altLang="en-US" dirty="0">
                <a:solidFill>
                  <a:srgbClr val="0070C0"/>
                </a:solidFill>
              </a:rPr>
              <a:t> = 2, </a:t>
            </a:r>
            <a:r>
              <a:rPr lang="en-US" altLang="en-US" dirty="0" err="1">
                <a:solidFill>
                  <a:srgbClr val="0070C0"/>
                </a:solidFill>
              </a:rPr>
              <a:t>dimnames</a:t>
            </a:r>
            <a:r>
              <a:rPr lang="en-US" altLang="en-US" dirty="0">
                <a:solidFill>
                  <a:srgbClr val="0070C0"/>
                </a:solidFill>
              </a:rPr>
              <a:t> = list(relief = c('yes', 'no'), </a:t>
            </a:r>
          </a:p>
          <a:p>
            <a:r>
              <a:rPr lang="en-US" altLang="en-US" dirty="0">
                <a:solidFill>
                  <a:srgbClr val="0070C0"/>
                </a:solidFill>
              </a:rPr>
              <a:t>group=c('med. A', 'med. B', 'placebo’)))</a:t>
            </a:r>
          </a:p>
          <a:p>
            <a:endParaRPr lang="en-US" altLang="en-US" sz="400" dirty="0"/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test the null hypothesis that the proportions experiencing a relief are the same in each group,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conduct the Fisher exact test by running the following R script: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rgbClr val="0070C0"/>
                </a:solidFill>
              </a:rPr>
              <a:t>fisher.test</a:t>
            </a:r>
            <a:r>
              <a:rPr lang="en-US" altLang="en-US" dirty="0">
                <a:solidFill>
                  <a:srgbClr val="0070C0"/>
                </a:solidFill>
              </a:rPr>
              <a:t>(</a:t>
            </a:r>
            <a:r>
              <a:rPr lang="en-US" altLang="en-US" dirty="0" err="1">
                <a:solidFill>
                  <a:srgbClr val="0070C0"/>
                </a:solidFill>
              </a:rPr>
              <a:t>clinical.trial</a:t>
            </a:r>
            <a:r>
              <a:rPr lang="en-US" altLang="en-US" dirty="0">
                <a:solidFill>
                  <a:srgbClr val="0070C0"/>
                </a:solidFill>
              </a:rPr>
              <a:t>)</a:t>
            </a:r>
          </a:p>
          <a:p>
            <a:endParaRPr lang="en-US" altLang="en-US" dirty="0">
              <a:solidFill>
                <a:srgbClr val="0070C0"/>
              </a:solidFill>
            </a:endParaRPr>
          </a:p>
          <a:p>
            <a:r>
              <a:rPr lang="en-US" altLang="en-US" dirty="0">
                <a:solidFill>
                  <a:schemeClr val="tx1"/>
                </a:solidFill>
              </a:rPr>
              <a:t>Fisher's Exact Test for Count Data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p-value = 0.03661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alternative hypothesis: </a:t>
            </a:r>
            <a:r>
              <a:rPr lang="en-US" altLang="en-US" dirty="0" err="1">
                <a:solidFill>
                  <a:schemeClr val="tx1"/>
                </a:solidFill>
              </a:rPr>
              <a:t>two.sided</a:t>
            </a:r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-value is smaller than 0.05, thus, we reject the null hypothesis and conclude that not all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proportions of subjects experiencing a relief are equal.</a:t>
            </a:r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8E67AA-60D5-48C2-AE1D-1E0037F32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627521"/>
              </p:ext>
            </p:extLst>
          </p:nvPr>
        </p:nvGraphicFramePr>
        <p:xfrm>
          <a:off x="4239475" y="3429000"/>
          <a:ext cx="4032448" cy="151038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73405">
                  <a:extLst>
                    <a:ext uri="{9D8B030D-6E8A-4147-A177-3AD203B41FA5}">
                      <a16:colId xmlns:a16="http://schemas.microsoft.com/office/drawing/2014/main" val="875952309"/>
                    </a:ext>
                  </a:extLst>
                </a:gridCol>
                <a:gridCol w="848936">
                  <a:extLst>
                    <a:ext uri="{9D8B030D-6E8A-4147-A177-3AD203B41FA5}">
                      <a16:colId xmlns:a16="http://schemas.microsoft.com/office/drawing/2014/main" val="559987908"/>
                    </a:ext>
                  </a:extLst>
                </a:gridCol>
                <a:gridCol w="990425">
                  <a:extLst>
                    <a:ext uri="{9D8B030D-6E8A-4147-A177-3AD203B41FA5}">
                      <a16:colId xmlns:a16="http://schemas.microsoft.com/office/drawing/2014/main" val="4230974844"/>
                    </a:ext>
                  </a:extLst>
                </a:gridCol>
                <a:gridCol w="919682">
                  <a:extLst>
                    <a:ext uri="{9D8B030D-6E8A-4147-A177-3AD203B41FA5}">
                      <a16:colId xmlns:a16="http://schemas.microsoft.com/office/drawing/2014/main" val="951929017"/>
                    </a:ext>
                  </a:extLst>
                </a:gridCol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Relief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095560274"/>
                  </a:ext>
                </a:extLst>
              </a:tr>
              <a:tr h="3775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Med.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Placebo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24967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561966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10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135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08876" y="1024996"/>
            <a:ext cx="8411595" cy="54851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6.2 (Independence).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administration of a college is interested in the increase of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utilization of a student gym. They randomly sample 15 students and record their level of daily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activity (high/moderate/low) and whether they exercise in the gym (yes/no). The data are:</a:t>
            </a:r>
          </a:p>
          <a:p>
            <a:endParaRPr lang="en-US" altLang="en-US" sz="400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rgbClr val="0070C0"/>
                </a:solidFill>
              </a:rPr>
              <a:t>actlevel</a:t>
            </a:r>
            <a:r>
              <a:rPr lang="en-US" altLang="en-US" dirty="0">
                <a:solidFill>
                  <a:srgbClr val="0070C0"/>
                </a:solidFill>
              </a:rPr>
              <a:t> &lt;- c('high', 'moderate', 'low', 'low', 'low', 'low', 'low', 'moderate', 'moderate', 'high', 'low',</a:t>
            </a:r>
          </a:p>
          <a:p>
            <a:r>
              <a:rPr lang="en-US" altLang="en-US" dirty="0">
                <a:solidFill>
                  <a:srgbClr val="0070C0"/>
                </a:solidFill>
              </a:rPr>
              <a:t>'moderate', 'moderate', 'high', 'moderate')</a:t>
            </a:r>
          </a:p>
          <a:p>
            <a:r>
              <a:rPr lang="en-US" altLang="en-US" dirty="0" err="1">
                <a:solidFill>
                  <a:srgbClr val="0070C0"/>
                </a:solidFill>
              </a:rPr>
              <a:t>gym.used</a:t>
            </a:r>
            <a:r>
              <a:rPr lang="en-US" altLang="en-US" dirty="0">
                <a:solidFill>
                  <a:srgbClr val="0070C0"/>
                </a:solidFill>
              </a:rPr>
              <a:t> &lt;- c('no', 'no', 'yes', 'yes', 'yes', 'yes', 'no', 'yes', 'yes', 'no', 'no', 'yes', 'yes', 'yes', 'yes')</a:t>
            </a:r>
          </a:p>
          <a:p>
            <a:endParaRPr lang="en-US" altLang="en-US" dirty="0"/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test the null hypothesis that there is no association between these two variables, we conduct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Fisher exact test by running the following R script:</a:t>
            </a:r>
          </a:p>
          <a:p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rgbClr val="0070C0"/>
                </a:solidFill>
              </a:rPr>
              <a:t>fitness.table</a:t>
            </a:r>
            <a:r>
              <a:rPr lang="en-US" altLang="en-US" dirty="0">
                <a:solidFill>
                  <a:srgbClr val="0070C0"/>
                </a:solidFill>
              </a:rPr>
              <a:t>&lt;- table(</a:t>
            </a:r>
            <a:r>
              <a:rPr lang="en-US" altLang="en-US" dirty="0" err="1">
                <a:solidFill>
                  <a:srgbClr val="0070C0"/>
                </a:solidFill>
              </a:rPr>
              <a:t>actlevel</a:t>
            </a:r>
            <a:r>
              <a:rPr lang="en-US" altLang="en-US" dirty="0">
                <a:solidFill>
                  <a:srgbClr val="0070C0"/>
                </a:solidFill>
              </a:rPr>
              <a:t>, </a:t>
            </a:r>
            <a:r>
              <a:rPr lang="en-US" altLang="en-US" dirty="0" err="1">
                <a:solidFill>
                  <a:srgbClr val="0070C0"/>
                </a:solidFill>
              </a:rPr>
              <a:t>gym.used</a:t>
            </a:r>
            <a:r>
              <a:rPr lang="en-US" altLang="en-US" dirty="0">
                <a:solidFill>
                  <a:srgbClr val="0070C0"/>
                </a:solidFill>
              </a:rPr>
              <a:t>)</a:t>
            </a:r>
          </a:p>
          <a:p>
            <a:r>
              <a:rPr lang="en-US" altLang="en-US" dirty="0" err="1">
                <a:solidFill>
                  <a:srgbClr val="0070C0"/>
                </a:solidFill>
              </a:rPr>
              <a:t>fisher.test</a:t>
            </a:r>
            <a:r>
              <a:rPr lang="en-US" altLang="en-US" dirty="0">
                <a:solidFill>
                  <a:srgbClr val="0070C0"/>
                </a:solidFill>
              </a:rPr>
              <a:t>(</a:t>
            </a:r>
            <a:r>
              <a:rPr lang="en-US" altLang="en-US" dirty="0" err="1">
                <a:solidFill>
                  <a:srgbClr val="0070C0"/>
                </a:solidFill>
              </a:rPr>
              <a:t>fitness.table</a:t>
            </a:r>
            <a:r>
              <a:rPr lang="en-US" altLang="en-US" dirty="0">
                <a:solidFill>
                  <a:srgbClr val="0070C0"/>
                </a:solidFill>
              </a:rPr>
              <a:t>)</a:t>
            </a:r>
          </a:p>
          <a:p>
            <a:endParaRPr lang="en-US" altLang="en-US" dirty="0">
              <a:solidFill>
                <a:srgbClr val="0070C0"/>
              </a:solidFill>
            </a:endParaRPr>
          </a:p>
          <a:p>
            <a:r>
              <a:rPr lang="en-US" altLang="en-US" dirty="0">
                <a:solidFill>
                  <a:schemeClr val="tx1"/>
                </a:solidFill>
              </a:rPr>
              <a:t>Fisher's Exact Test for Count Data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p-value = 0.3357</a:t>
            </a:r>
          </a:p>
          <a:p>
            <a:endParaRPr lang="en-US" altLang="en-US" dirty="0">
              <a:solidFill>
                <a:schemeClr val="tx1"/>
              </a:solidFill>
            </a:endParaRP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-value is larger than 0.05, therefore, we fail to reject the null hypothesis and conclude that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no association between students’ fitness level and gym utilization.</a:t>
            </a:r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7C1E75-BEC9-4DD8-89D4-83DAD7911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783821"/>
            <a:ext cx="2232853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08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08876" y="1024996"/>
            <a:ext cx="8411595" cy="54851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6.1.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pilot study of a new heart valve with a total of 90 patients is conducted at three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centers: in Stockholm, Washington, and Denver. Investigators suspect that patient populations in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three centers differ with respect to age. The data are as follows:</a:t>
            </a:r>
          </a:p>
          <a:p>
            <a:endParaRPr lang="en-US" altLang="en-US" i="0" dirty="0">
              <a:solidFill>
                <a:schemeClr val="tx1"/>
              </a:solidFill>
            </a:endParaRPr>
          </a:p>
          <a:p>
            <a:endParaRPr lang="en-US" altLang="en-US" i="0" dirty="0"/>
          </a:p>
          <a:p>
            <a:endParaRPr lang="en-US" altLang="en-US" i="0" dirty="0"/>
          </a:p>
          <a:p>
            <a:endParaRPr lang="en-US" altLang="en-US" i="0" dirty="0"/>
          </a:p>
          <a:p>
            <a:endParaRPr lang="en-US" altLang="en-US" i="0" dirty="0"/>
          </a:p>
          <a:p>
            <a:endParaRPr lang="en-US" altLang="en-US" i="0" dirty="0"/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Confirm or dissipate the investigators’ suspicion by conducting the Fisher exact test. Clearly state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null and the alternative hypotheses and your conclusion.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5A904E-8A33-4E9F-9C1B-0228E2AEE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895" y="1988840"/>
            <a:ext cx="5672209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842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408876" y="1024996"/>
                <a:ext cx="8411595" cy="5485116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 </a:t>
                </a:r>
                <a:r>
                  <a:rPr lang="en-US" altLang="en-US" i="0" dirty="0">
                    <a:solidFill>
                      <a:schemeClr val="tx1"/>
                    </a:solidFill>
                  </a:rPr>
                  <a:t>We would like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</a:rPr>
                  <a:t>: proportions in columns equal across rows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</a:rPr>
                  <a:t>: not all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</a:rPr>
                  <a:t>proportions in columns are equal across rows. The run the code:</a:t>
                </a:r>
              </a:p>
              <a:p>
                <a:endParaRPr lang="en-US" altLang="en-US" i="0" dirty="0">
                  <a:solidFill>
                    <a:schemeClr val="tx1"/>
                  </a:solidFill>
                </a:endParaRP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center&lt;- c('</a:t>
                </a:r>
                <a:r>
                  <a:rPr lang="en-US" altLang="en-US" dirty="0" err="1">
                    <a:solidFill>
                      <a:srgbClr val="0070C0"/>
                    </a:solidFill>
                  </a:rPr>
                  <a:t>Stockholm','Washington','Denver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')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age&lt;- c('20s30s','40s50s','60s','70splus')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</a:rPr>
                  <a:t>data&lt;- matrix(c(5, 10, 13, 12, 8, 11, 4, 3, 2, 14, 8, 0), </a:t>
                </a:r>
                <a:r>
                  <a:rPr lang="en-US" altLang="en-US" dirty="0" err="1">
                    <a:solidFill>
                      <a:srgbClr val="0070C0"/>
                    </a:solidFill>
                  </a:rPr>
                  <a:t>nrow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 = 3, </a:t>
                </a:r>
                <a:r>
                  <a:rPr lang="en-US" altLang="en-US" dirty="0" err="1">
                    <a:solidFill>
                      <a:srgbClr val="0070C0"/>
                    </a:solidFill>
                  </a:rPr>
                  <a:t>dimnames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 = list(center, age))</a:t>
                </a:r>
              </a:p>
              <a:p>
                <a:r>
                  <a:rPr lang="en-US" altLang="en-US" dirty="0" err="1">
                    <a:solidFill>
                      <a:srgbClr val="0070C0"/>
                    </a:solidFill>
                  </a:rPr>
                  <a:t>fisher.test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(data)</a:t>
                </a:r>
              </a:p>
              <a:p>
                <a:endParaRPr lang="en-US" altLang="en-US" i="0" dirty="0">
                  <a:solidFill>
                    <a:schemeClr val="tx1"/>
                  </a:solidFill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is:</a:t>
                </a:r>
              </a:p>
              <a:p>
                <a:endParaRPr lang="en-US" altLang="en-US" i="0" dirty="0">
                  <a:solidFill>
                    <a:schemeClr val="tx1"/>
                  </a:solidFill>
                </a:endParaRPr>
              </a:p>
              <a:p>
                <a:r>
                  <a:rPr lang="en-US" altLang="en-US" dirty="0">
                    <a:solidFill>
                      <a:schemeClr val="tx1"/>
                    </a:solidFill>
                  </a:rPr>
                  <a:t>p-value = 0.00154</a:t>
                </a:r>
              </a:p>
              <a:p>
                <a:endParaRPr lang="en-US" altLang="en-US" i="0" dirty="0"/>
              </a:p>
              <a:p>
                <a:r>
                  <a:rPr lang="en-US" altLang="en-US" i="0" dirty="0">
                    <a:solidFill>
                      <a:schemeClr val="tx1"/>
                    </a:solidFill>
                  </a:rPr>
                  <a:t>Since the </a:t>
                </a:r>
                <a:r>
                  <a:rPr lang="en-US" altLang="en-US" dirty="0">
                    <a:solidFill>
                      <a:schemeClr val="tx1"/>
                    </a:solidFill>
                  </a:rPr>
                  <a:t>p</a:t>
                </a:r>
                <a:r>
                  <a:rPr lang="en-US" altLang="en-US" i="0" dirty="0">
                    <a:solidFill>
                      <a:schemeClr val="tx1"/>
                    </a:solidFill>
                  </a:rPr>
                  <a:t>-value is small, we reject the null and confirm the suspicion of the investigators that the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 populations differ with respect to age.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876" y="1024996"/>
                <a:ext cx="8411595" cy="5485116"/>
              </a:xfrm>
              <a:blipFill>
                <a:blip r:embed="rId2"/>
                <a:stretch>
                  <a:fillRect l="-362" t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476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08876" y="1024996"/>
            <a:ext cx="8411595" cy="548511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6.2.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library science specialist is wondering whether American fiction writers were more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likely to use pen names before the 20th century. She randomly selects 30 fiction writers, 12 of whom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wrote before the 20th century and 18, after the 20th century, and finds that 6 of the writers in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first group used pen names, and 6 used their real names, whereas in the second group, 13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wrote under a pen name and 5 used real names. Formulate statistical hypotheses that reflect the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specialist’s interest. Conduct the Fisher exact test.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994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408876" y="1024996"/>
                <a:ext cx="8411595" cy="5485116"/>
              </a:xfrm>
            </p:spPr>
            <p:txBody>
              <a:bodyPr>
                <a:normAutofit/>
              </a:bodyPr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hypotheses of interest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pen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name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use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book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age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are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independent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they are not independent. The following script is submitted.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names&lt;- c('pen', 'real', 'pen', 'pen', 'real', 'pen', 'pen', 'real', 'pen', 'pen', 'pen', 'pen',	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'pen', 'pen', 'real', 'real', 'real', 'pen', 'pen', 'pen', 'pen', 'pen', 'real', 'pen', 'real',	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'real', 'real', 'pen', 'real', 'pen')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time&lt;- c('after', 'before', 'after', 'before', 'before', 'after', 'after', 'after', 'before',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'after', 'after', 'before', 'before', 'after', 'after', 'before', 'after', 'after', 'after',	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'before', 'after', 'after', 'after', 'after', 'before', 'after', 'before', 'after', 'before',	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'before')</a:t>
                </a:r>
              </a:p>
              <a:p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         </a:t>
                </a:r>
              </a:p>
              <a:p>
                <a:r>
                  <a:rPr lang="en-US" altLang="en-US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books.table</a:t>
                </a:r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&lt;- table(names, time)</a:t>
                </a:r>
              </a:p>
              <a:p>
                <a:r>
                  <a:rPr lang="en-US" altLang="en-US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fisher.test</a:t>
                </a:r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altLang="en-US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books.table</a:t>
                </a:r>
                <a:r>
                  <a:rPr lang="en-US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altLang="en-US" dirty="0">
                  <a:solidFill>
                    <a:srgbClr val="0070C0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p-value = 0.2663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larger than 0.05, hence we fail to reject the null, and conclude that American fiction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writers were not more likely to use pen names before the 20th century. 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876" y="1024996"/>
                <a:ext cx="8411595" cy="5485116"/>
              </a:xfrm>
              <a:blipFill>
                <a:blip r:embed="rId2"/>
                <a:stretch>
                  <a:fillRect l="-362" t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>
            <a:extLst>
              <a:ext uri="{FF2B5EF4-FFF2-40B4-BE49-F238E27FC236}">
                <a16:creationId xmlns:a16="http://schemas.microsoft.com/office/drawing/2014/main" id="{5BB1C826-42D0-4A2A-97E6-A4B8792A0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06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DA1B9E-D8DD-4C05-A54D-EB6D0A599810}"/>
              </a:ext>
            </a:extLst>
          </p:cNvPr>
          <p:cNvSpPr txBox="1">
            <a:spLocks/>
          </p:cNvSpPr>
          <p:nvPr/>
        </p:nvSpPr>
        <p:spPr>
          <a:xfrm>
            <a:off x="408877" y="28798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the Fisher Exact Test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9A4100-7AAD-4596-99A6-C1FC31F8724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59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302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34136"/>
                <a:ext cx="8496944" cy="5375975"/>
              </a:xfrm>
            </p:spPr>
            <p:txBody>
              <a:bodyPr/>
              <a:lstStyle/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following are the steps of the testing procedure. First, the samples are pooled and the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observations are ranked so that the smallest observation receives the rank of 1. If two or more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observations are tied, all of them are assigned the same rank which equals the average of the ranks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the observations should have gotten if they were not tied. </a:t>
                </a:r>
              </a:p>
              <a:p>
                <a:endParaRPr lang="en-US" altLang="en-US" sz="10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400" i="0" dirty="0">
                  <a:solidFill>
                    <a:schemeClr val="tx1"/>
                  </a:solidFill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the test statistic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computed  as the sum of the ranks assigned to the observations in the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smaller sample. We will assume that the first sample, the sample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smaller. This can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always be achieved by renaming samples. If the samples have equal sizes, we take the first sample.</a:t>
                </a:r>
              </a:p>
              <a:p>
                <a:endParaRPr lang="en-US" altLang="en-US" sz="1000" i="0" dirty="0">
                  <a:solidFill>
                    <a:schemeClr val="tx1"/>
                  </a:solidFill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the exact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 and conclusion is drawn.</a:t>
                </a:r>
              </a:p>
              <a:p>
                <a:endParaRPr lang="en-US" sz="10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we illustrate how the exact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-values are computed. Assume for simplicity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endParaRPr lang="en-US" b="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there are no tied observations. The pooled sample contains 4 observations and there are 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4!=24</m:t>
                    </m:r>
                    <m:r>
                      <a:rPr lang="en-US" altLang="ko-K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ways to assign ranks. The following table contains all possibilities of rank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assignment, the test statistic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the corresponding probability.</a:t>
                </a:r>
              </a:p>
            </p:txBody>
          </p:sp>
        </mc:Choice>
        <mc:Fallback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34136"/>
                <a:ext cx="8496944" cy="5375975"/>
              </a:xfrm>
              <a:blipFill>
                <a:blip r:embed="rId2"/>
                <a:stretch>
                  <a:fillRect l="-359" t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100BD68-A83A-4A7D-ABFD-809013A7F047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68E650C-BBE2-4AAC-B052-3AE34979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523B832-2F50-40F8-AD65-3304FEC62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3" y="287988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Wilcoxon Rank-sum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  The Loess Regression</a:t>
            </a:r>
            <a:endParaRPr lang="ko-KR" altLang="en-US" b="1" dirty="0">
              <a:solidFill>
                <a:schemeClr val="tx1"/>
              </a:solidFill>
              <a:latin typeface="Thorndale AMT" panose="02020603050405020304" pitchFamily="18" charset="0"/>
              <a:cs typeface="Thorndale AMT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6C3A41B-516F-43BE-B565-7AAB7FFE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167715"/>
            <a:ext cx="922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rgbClr val="B3A2C7"/>
                </a:solidFill>
                <a:latin typeface="Thorndale AMT" panose="02020603050405020304" pitchFamily="18" charset="0"/>
                <a:ea typeface="맑은 고딕" pitchFamily="50" charset="-127"/>
                <a:cs typeface="Thorndale AMT" panose="02020603050405020304" pitchFamily="18" charset="0"/>
              </a:rPr>
              <a:t>07</a:t>
            </a:r>
            <a:endParaRPr kumimoji="1" lang="ko-KR" altLang="ko-KR" sz="5400" b="1" dirty="0">
              <a:solidFill>
                <a:srgbClr val="B3A2C7"/>
              </a:solidFill>
              <a:latin typeface="Thorndale AMT" panose="02020603050405020304" pitchFamily="18" charset="0"/>
              <a:ea typeface="맑은 고딕" pitchFamily="50" charset="-127"/>
              <a:cs typeface="Thorndale AMT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64DB2A-EE86-499A-A5ED-7D989659A21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27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DB2D8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uppose the data contain the response variable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predictors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we would like to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 a regression model. Sometimes the relationship is not linear, or polynomial, or exponential. If the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exhibit periodicity (seasonal variations, like in the picture), then none of the traditional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response functions from parametric world would have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satisfactory fit to these data.</a:t>
                </a: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useful tool in this case is a nonparametric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of the form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where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nonparametric response function with no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explicit functional form, and </a:t>
                </a:r>
                <a14:m>
                  <m:oMath xmlns:m="http://schemas.openxmlformats.org/officeDocument/2006/math">
                    <m:r>
                      <a:rPr lang="ko-KR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are independent and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identically distributed random errors with a zero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and a constant variance. No assumption is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made on the form of the probability distribution of </a:t>
                </a:r>
                <a:endPara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’s.</a:t>
                </a: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loess regression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 fits the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response function 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plots a curve (or surface in three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higher dimensions) on the scatterplot. </a:t>
                </a:r>
              </a:p>
            </p:txBody>
          </p:sp>
        </mc:Choice>
        <mc:Fallback xmlns=""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35" t="-375" r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F6092C-81A2-41A2-8BFF-480643ECF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513018"/>
            <a:ext cx="4055988" cy="27109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7E1FC5-DA87-4A27-A1A8-52E8059EC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36" y="2513018"/>
            <a:ext cx="4001992" cy="271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4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416802" y="1222180"/>
                <a:ext cx="8402525" cy="5183311"/>
              </a:xfrm>
            </p:spPr>
            <p:txBody>
              <a:bodyPr>
                <a:noAutofit/>
              </a:bodyPr>
              <a:lstStyle/>
              <a:p>
                <a:r>
                  <a:rPr lang="en-US" dirty="0">
                    <a:solidFill>
                      <a:srgbClr val="CDB2D8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►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loess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ko-KR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locally estimated scatterplot smoothing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method was introduced in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Cleveland, W. S.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(1979). Robust Locally Weighted Regression and Smoothing Scatterplots,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Journal of the American</a:t>
                </a:r>
              </a:p>
              <a:p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Statistical Association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74, 829 - 836.</a:t>
                </a:r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a loess regression, the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estimation of the response function at the data points is done by fitting a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polynomial regression function in the local neighborhood of each point. The radius of the neighbor-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hoods is determined by a pre-specified fraction of data points, called 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smoothing parameter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that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these neighborhoods encompass. </a:t>
                </a:r>
              </a:p>
              <a:p>
                <a:endParaRPr lang="en-US" altLang="en-US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polynomial regression (typically linear or quadratic) is fit by the weighted least-squares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 with less weight given to points more distant from the center.</a:t>
                </a: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Mathematically speaking, first the value of the smoothing parameter is specified as, say,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total number of data points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number of points in each local neighborhood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each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…, 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</m:oMath>
                </a14:m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a linear function is fitted through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points in the local neighborhood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This linear   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 is defined as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every  point 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6802" y="1222180"/>
                <a:ext cx="8402525" cy="5183311"/>
              </a:xfrm>
              <a:blipFill>
                <a:blip r:embed="rId2"/>
                <a:stretch>
                  <a:fillRect l="-363" t="-353" r="-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5952BB2-95EA-4FD7-8996-2BEA6EAE24DD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/>
              <a:t>           </a:t>
            </a:r>
            <a:r>
              <a:rPr lang="en-US" altLang="ko-KR" sz="3400">
                <a:solidFill>
                  <a:schemeClr val="tx1"/>
                </a:solidFill>
              </a:rPr>
              <a:t>The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9442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345588"/>
                <a:ext cx="8402525" cy="511985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DB2D8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weighted least-squares predicted line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e>
                    </m:acc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𝐱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minimizes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𝐱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𝐱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 …,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. 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Here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denotes the Euclidean distance, that is,</a:t>
                </a: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400" i="0" dirty="0" err="1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</a:t>
                </a:r>
                <a:endParaRPr lang="en-US" altLang="ko-KR" sz="400" i="0" dirty="0">
                  <a:solidFill>
                    <a:srgbClr val="CDB2D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</m:t>
                      </m:r>
                    </m:oMath>
                  </m:oMathPara>
                </a14:m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unc>
                      <m:func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radius of the neighborhood,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weight function.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altLang="ko-KR" sz="4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response function 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estimated at the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the corresponding value of the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predicted line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</m:e>
                    </m:d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</m:oMath>
                </a14:m>
                <a:endParaRPr lang="en-US" b="1" i="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  <m:r>
                      <a:rPr lang="en-US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e>
                    </m:acc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𝐱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  <m:r>
                      <a:rPr lang="en-US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ctr"/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 that only the value of the fitted intercept comes into play. 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345588"/>
                <a:ext cx="8402525" cy="5119856"/>
              </a:xfrm>
              <a:blipFill>
                <a:blip r:embed="rId2"/>
                <a:stretch>
                  <a:fillRect l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5952BB2-95EA-4FD7-8996-2BEA6EAE24DD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92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0737" y="1195032"/>
            <a:ext cx="8402525" cy="51198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</a:t>
            </a: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default weight function, R uses the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tricube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optimal smoothing parameter minimizes the bias-corrected Akaike information criterion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(AICC). </a:t>
            </a:r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The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77FBA-D2DE-4AC9-9E45-1927CE918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9" y="1189464"/>
            <a:ext cx="7641613" cy="1196138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50AC-ECBB-4AC8-804D-9D54044E2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5" y="3090386"/>
            <a:ext cx="7704488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56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0737" y="1195032"/>
            <a:ext cx="8402525" cy="511985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7.1.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onthly unemployment rates for a county have been collected over one decade. </a:t>
            </a:r>
            <a:endParaRPr lang="en-US" altLang="en-US" sz="400" i="0" dirty="0">
              <a:solidFill>
                <a:srgbClr val="CDB2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i="0" dirty="0">
                <a:solidFill>
                  <a:schemeClr val="tx1"/>
                </a:solidFill>
              </a:rPr>
              <a:t>We plot the rates against months.</a:t>
            </a:r>
          </a:p>
          <a:p>
            <a:endParaRPr lang="en-US" altLang="en-US" i="0" dirty="0">
              <a:solidFill>
                <a:schemeClr val="tx1"/>
              </a:solidFill>
            </a:endParaRPr>
          </a:p>
          <a:p>
            <a:r>
              <a:rPr lang="en-US" altLang="en-US" sz="1400" dirty="0">
                <a:solidFill>
                  <a:srgbClr val="0070C0"/>
                </a:solidFill>
              </a:rPr>
              <a:t>rate &lt;- c(6.0, 6.7,4.9,4.4,5.8,4.8,5.5,6.7,4.7,5.6,6.5,6.0,4.7,5.1,7.2, 6.1,7.7,5.7,7.1,4.2,5.8,5.1,6.3,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5.1,3.9,4.7,4.4,5.9,4.1,5.8,4.9,5.4,3.9,6.0,4.1,4.6,5.7,5.0,4.5,6.9,5.6,4.6,4.4,4.1,3.2,6.3,4.2,4.7,4.3,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4.3,4.5,6.7,3.9,4.6,5.8,3.8,5.5,4.7,5.0,4.2,5.0,4.5,3.7,5.5,5.4,2.6,5.0,4.9,5.7,4.3,5.3,7.1,7.5,4.1,5.1,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5.7,4.8,6.1,6.3,4.1,5.7,7.2,6.0,7.2,8.0,8.7,8.5,9.1,7.5,10.5,8.5,7.4,10.5,8.9,8.5,9.9,8.3,9.9,7.2,9.5,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10.5,11.9,11.4,8.0,10.5,11.2,9.2,9.5,10.0,10.3,9.1,8.1,7.9,9.5,10.7,8.5,9.1,8.7,9.0,8.6)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month &lt;- 1:120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plot(month, rate)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2BEE0-3195-454A-A737-E00F84F05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409285"/>
            <a:ext cx="4896544" cy="341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373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08877" y="1203713"/>
            <a:ext cx="8402525" cy="511985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7.1 (continued). 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Next, we fit a linear loess regression with the AICC-optimal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smoothing parameter.</a:t>
            </a: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r>
              <a:rPr lang="en-US" altLang="en-US" sz="1400" dirty="0">
                <a:solidFill>
                  <a:srgbClr val="0070C0"/>
                </a:solidFill>
              </a:rPr>
              <a:t>library('</a:t>
            </a:r>
            <a:r>
              <a:rPr lang="en-US" altLang="en-US" sz="1400" dirty="0" err="1">
                <a:solidFill>
                  <a:srgbClr val="0070C0"/>
                </a:solidFill>
              </a:rPr>
              <a:t>fANCOVA</a:t>
            </a:r>
            <a:r>
              <a:rPr lang="en-US" altLang="en-US" sz="1400" dirty="0">
                <a:solidFill>
                  <a:srgbClr val="0070C0"/>
                </a:solidFill>
              </a:rPr>
              <a:t>') </a:t>
            </a:r>
          </a:p>
          <a:p>
            <a:r>
              <a:rPr lang="en-US" altLang="en-US" sz="1400" dirty="0" err="1">
                <a:solidFill>
                  <a:srgbClr val="0070C0"/>
                </a:solidFill>
              </a:rPr>
              <a:t>rate.loess</a:t>
            </a:r>
            <a:r>
              <a:rPr lang="en-US" altLang="en-US" sz="1400" dirty="0">
                <a:solidFill>
                  <a:srgbClr val="0070C0"/>
                </a:solidFill>
              </a:rPr>
              <a:t>&lt;- loess.as(month, rate, degree=1, criterion="</a:t>
            </a:r>
            <a:r>
              <a:rPr lang="en-US" altLang="en-US" sz="1400" dirty="0" err="1">
                <a:solidFill>
                  <a:srgbClr val="0070C0"/>
                </a:solidFill>
              </a:rPr>
              <a:t>aicc</a:t>
            </a:r>
            <a:r>
              <a:rPr lang="en-US" altLang="en-US" sz="1400" dirty="0">
                <a:solidFill>
                  <a:srgbClr val="0070C0"/>
                </a:solidFill>
              </a:rPr>
              <a:t>", plot=TRUE)</a:t>
            </a: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r>
              <a:rPr lang="en-US" altLang="en-US" sz="1400" dirty="0">
                <a:solidFill>
                  <a:srgbClr val="0070C0"/>
                </a:solidFill>
              </a:rPr>
              <a:t>print(</a:t>
            </a:r>
            <a:r>
              <a:rPr lang="en-US" altLang="en-US" sz="1400" dirty="0" err="1">
                <a:solidFill>
                  <a:srgbClr val="0070C0"/>
                </a:solidFill>
              </a:rPr>
              <a:t>rate.loess$pars$span</a:t>
            </a:r>
            <a:r>
              <a:rPr lang="en-US" altLang="en-US" sz="1400" dirty="0">
                <a:solidFill>
                  <a:srgbClr val="0070C0"/>
                </a:solidFill>
              </a:rPr>
              <a:t>)</a:t>
            </a:r>
          </a:p>
          <a:p>
            <a:r>
              <a:rPr lang="en-US" altLang="en-US" sz="1400" dirty="0">
                <a:solidFill>
                  <a:schemeClr val="tx1"/>
                </a:solidFill>
              </a:rPr>
              <a:t>0.3290579</a:t>
            </a:r>
          </a:p>
          <a:p>
            <a:endParaRPr lang="en-US" altLang="en-US" sz="1400" dirty="0">
              <a:solidFill>
                <a:schemeClr val="tx1"/>
              </a:solidFill>
            </a:endParaRPr>
          </a:p>
          <a:p>
            <a:endParaRPr lang="en-US" altLang="en-US" sz="1400" dirty="0">
              <a:solidFill>
                <a:schemeClr val="tx1"/>
              </a:solidFill>
            </a:endParaRP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curve looks too smooth.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doesn’t capture periodicity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well.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30A8B-5F17-49DD-987D-57D4BA9C3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570472"/>
            <a:ext cx="5085173" cy="359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56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0737" y="903872"/>
            <a:ext cx="8402525" cy="511985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7.1 (continued). 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Next, we fit several linear loess regression curves for different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smoothing parameters.</a:t>
            </a:r>
          </a:p>
          <a:p>
            <a:r>
              <a:rPr lang="en-US" altLang="en-US" sz="1400" dirty="0" err="1">
                <a:solidFill>
                  <a:srgbClr val="0070C0"/>
                </a:solidFill>
              </a:rPr>
              <a:t>loess.fit</a:t>
            </a:r>
            <a:r>
              <a:rPr lang="en-US" altLang="en-US" sz="1400" dirty="0">
                <a:solidFill>
                  <a:srgbClr val="0070C0"/>
                </a:solidFill>
              </a:rPr>
              <a:t>&lt;- loess.as(month, rate, degree = 1, </a:t>
            </a:r>
            <a:r>
              <a:rPr lang="en-US" altLang="en-US" sz="1400" dirty="0" err="1">
                <a:solidFill>
                  <a:srgbClr val="0070C0"/>
                </a:solidFill>
              </a:rPr>
              <a:t>user.span</a:t>
            </a:r>
            <a:r>
              <a:rPr lang="en-US" altLang="en-US" sz="1400" dirty="0">
                <a:solidFill>
                  <a:srgbClr val="0070C0"/>
                </a:solidFill>
              </a:rPr>
              <a:t> = 0.05, plot=TRUE)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loess.as(month, rate, degree = 1, </a:t>
            </a:r>
            <a:r>
              <a:rPr lang="en-US" altLang="en-US" sz="1400" dirty="0" err="1">
                <a:solidFill>
                  <a:srgbClr val="0070C0"/>
                </a:solidFill>
              </a:rPr>
              <a:t>user.span</a:t>
            </a:r>
            <a:r>
              <a:rPr lang="en-US" altLang="en-US" sz="1400" dirty="0">
                <a:solidFill>
                  <a:srgbClr val="0070C0"/>
                </a:solidFill>
              </a:rPr>
              <a:t> = 0.1, plot=TRUE)</a:t>
            </a:r>
          </a:p>
          <a:p>
            <a:r>
              <a:rPr lang="en-US" altLang="en-US" sz="1400" dirty="0">
                <a:solidFill>
                  <a:srgbClr val="0070C0"/>
                </a:solidFill>
              </a:rPr>
              <a:t>loess.as(month, rate, degree = 1, </a:t>
            </a:r>
            <a:r>
              <a:rPr lang="en-US" altLang="en-US" sz="1400" dirty="0" err="1">
                <a:solidFill>
                  <a:srgbClr val="0070C0"/>
                </a:solidFill>
              </a:rPr>
              <a:t>user.span</a:t>
            </a:r>
            <a:r>
              <a:rPr lang="en-US" altLang="en-US" sz="1400" dirty="0">
                <a:solidFill>
                  <a:srgbClr val="0070C0"/>
                </a:solidFill>
              </a:rPr>
              <a:t> = 0.2, plot=TRUE)</a:t>
            </a: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endParaRPr lang="en-US" altLang="en-US" sz="1400" dirty="0">
              <a:solidFill>
                <a:srgbClr val="0070C0"/>
              </a:solidFill>
            </a:endParaRP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smoothing parameter that captures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periodicity the best is 0.1.</a:t>
            </a:r>
          </a:p>
          <a:p>
            <a:endParaRPr lang="en-US" altLang="en-US" sz="1400" dirty="0">
              <a:solidFill>
                <a:srgbClr val="0070C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05" y="203061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52732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5FC63B-6624-401E-9155-99B3303D4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19" y="2404998"/>
            <a:ext cx="3390797" cy="25387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434964-FF92-4DB1-B9D1-4F0964BCE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812877"/>
            <a:ext cx="3344945" cy="25449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0BB41A-4132-480C-90E5-13F6F4E6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18" y="4326291"/>
            <a:ext cx="3672408" cy="254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464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0737" y="903872"/>
            <a:ext cx="8402525" cy="580139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7.1 (continued).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we fit a linear loess regression curve with a smoothing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 of 1. It means that the neighborhood of each point contains 100% of the data, so a linear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is fitted through all points. </a:t>
            </a:r>
          </a:p>
          <a:p>
            <a:endParaRPr lang="en-US" sz="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loess.as(month, rate, degree = 1, </a:t>
            </a:r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user.span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 = 1, plot=TRUE)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the fitted curve not a straight line?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Answer: Because in the neighborhood of each point we fit a </a:t>
            </a:r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linear regression.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05" y="203061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52732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0A9B5-DDB8-4EA5-9BF3-E20491E3E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04864"/>
            <a:ext cx="5184241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4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0737" y="903872"/>
            <a:ext cx="8402525" cy="5801396"/>
          </a:xfrm>
        </p:spPr>
        <p:txBody>
          <a:bodyPr>
            <a:normAutofit lnSpcReduction="10000"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7.1 (continued).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there is no explicit form of the curve that is fitted, we can only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 to display predicted values.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loess.fit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&lt;- loess.as(month, rate, degree = 1, </a:t>
            </a:r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user.span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 = 0.1, plot=TRUE)</a:t>
            </a:r>
          </a:p>
          <a:p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predict(</a:t>
            </a:r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loess.fit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, 10.5)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tx1"/>
                </a:solidFill>
                <a:cs typeface="Times New Roman" panose="02020603050405020304" pitchFamily="18" charset="0"/>
              </a:rPr>
              <a:t>5.660881</a:t>
            </a:r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Next, we fit a quadratic loess regression with an AICC-optimal smoothing parameter.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rate.loess2&lt;- loess.as(month, rate, degree=2, criterion="</a:t>
            </a:r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aicc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", plot=TRUE)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print(rate.loess2$pars$span)</a:t>
            </a:r>
          </a:p>
          <a:p>
            <a:r>
              <a:rPr lang="en-US" sz="1400" dirty="0">
                <a:solidFill>
                  <a:schemeClr val="tx1"/>
                </a:solidFill>
                <a:cs typeface="Times New Roman" panose="02020603050405020304" pitchFamily="18" charset="0"/>
              </a:rPr>
              <a:t>0.5520389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curve is too smooth.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05" y="203061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52732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69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840A5-40EE-4C21-9634-38D48D083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645024"/>
            <a:ext cx="3960440" cy="28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7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100BD68-A83A-4A7D-ABFD-809013A7F047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68E650C-BBE2-4AAC-B052-3AE34979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523B832-2F50-40F8-AD65-3304FEC62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3" y="287988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Wilcoxon Rank-sum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2C081-C40F-4E58-8A82-560A4C278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13" y="1084896"/>
            <a:ext cx="3744416" cy="52197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7E8C03-7545-4559-9275-F44A4F3A079D}"/>
                  </a:ext>
                </a:extLst>
              </p:cNvPr>
              <p:cNvSpPr txBox="1"/>
              <p:nvPr/>
            </p:nvSpPr>
            <p:spPr>
              <a:xfrm>
                <a:off x="4572000" y="1268760"/>
                <a:ext cx="3744416" cy="4062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observed test statistic. The </a:t>
                </a:r>
                <a:r>
                  <a:rPr lang="en-US" altLang="ko-K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is computed depending on the sign of the alternative hypothesis:</a:t>
                </a:r>
              </a:p>
              <a:p>
                <a:endPara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|)</a:t>
                </a:r>
              </a:p>
              <a:p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next step is to compare the </a:t>
                </a:r>
                <a:r>
                  <a:rPr lang="en-US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to a pre-specified significance level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typically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0.05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or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0.01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altLang="ko-K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&lt;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altLang="ko-KR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&gt;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7E8C03-7545-4559-9275-F44A4F3A0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268760"/>
                <a:ext cx="3744416" cy="4062651"/>
              </a:xfrm>
              <a:prstGeom prst="rect">
                <a:avLst/>
              </a:prstGeom>
              <a:blipFill>
                <a:blip r:embed="rId3"/>
                <a:stretch>
                  <a:fillRect l="-1303" t="-750" r="-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449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0737" y="903872"/>
            <a:ext cx="8402525" cy="580139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7.1 (continued). 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Finally, we fill several curves with various smoothing parameters.</a:t>
            </a:r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loess.as(month, rate, degree=2, </a:t>
            </a:r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user.span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=0.1, plot=TRUE)</a:t>
            </a:r>
          </a:p>
          <a:p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loess.as(month, rate, degree=2, </a:t>
            </a:r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user.span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=0.2, plot=TRUE)</a:t>
            </a:r>
          </a:p>
          <a:p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loess.as(month, rate, degree=2, </a:t>
            </a:r>
            <a:r>
              <a:rPr 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user.span</a:t>
            </a:r>
            <a:r>
              <a:rPr 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=0.3, plot=TRUE)</a:t>
            </a: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best curve has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smoothing parameter 0.2.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05" y="203061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52732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5E221-5A81-4611-9659-56ABD8317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42" y="2037006"/>
            <a:ext cx="3333123" cy="2783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820CB2-760D-417D-B0DD-A390372A6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882" y="2046992"/>
            <a:ext cx="3816424" cy="2834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6ECF82-5F3D-48F1-83AE-0500D00AB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78" y="4698968"/>
            <a:ext cx="3270575" cy="215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718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0737" y="1195032"/>
            <a:ext cx="8402525" cy="5270412"/>
          </a:xfrm>
        </p:spPr>
        <p:txBody>
          <a:bodyPr>
            <a:normAutofit fontScale="85000" lnSpcReduction="20000"/>
          </a:bodyPr>
          <a:lstStyle/>
          <a:p>
            <a:r>
              <a:rPr lang="en-US" sz="19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7.1. </a:t>
            </a:r>
            <a:r>
              <a:rPr lang="en-US" altLang="en-US" sz="19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19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following table contains the population size and the total number of crimes in </a:t>
            </a:r>
          </a:p>
          <a:p>
            <a:r>
              <a:rPr lang="en-US" altLang="en-US" sz="19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United States between 1960 and 2010.</a:t>
            </a:r>
            <a:endParaRPr lang="en-US" sz="1900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en-US" altLang="en-US" sz="19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Plot the total number of crimes (in millions) against the population size (in 100 millions). </a:t>
            </a:r>
          </a:p>
          <a:p>
            <a:pPr marL="0" indent="0"/>
            <a:r>
              <a:rPr lang="en-US" altLang="en-US" sz="19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Describe the graph.</a:t>
            </a:r>
          </a:p>
          <a:p>
            <a:r>
              <a:rPr lang="en-US" altLang="en-US" sz="19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 Fit an AICC-optimal loess curve using linear local polynomials. What is the value of the optimal</a:t>
            </a:r>
          </a:p>
          <a:p>
            <a:r>
              <a:rPr lang="en-US" altLang="en-US" sz="19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smoothing parameter?</a:t>
            </a:r>
          </a:p>
          <a:p>
            <a:r>
              <a:rPr lang="en-US" altLang="en-US" sz="19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 Was the total number of crimes in 2010 below the predicted value? By how much?</a:t>
            </a:r>
            <a:endParaRPr lang="en-US" altLang="ko-KR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26D02-FEAC-4F5C-9BCE-C037976CD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04" y="1484785"/>
            <a:ext cx="342321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25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536" y="1141656"/>
            <a:ext cx="8593751" cy="5270412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Plot the total number of crimes (in millions) against the population size (in 100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millions). Describe the graph.</a:t>
            </a: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population&lt;- c(179323175,182992000,185771000,188483000,191141000,193526000,195576000,197457000, … ,</a:t>
            </a: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                         293656842,296507061,299398484,301621157,304374846,307006550,308745538)</a:t>
            </a:r>
          </a:p>
          <a:p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total.crimes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&lt;- c(3384200,3488000,3752200,4109500,4564600,4739400,5223500,5903400,6720200, …, 11565499,</a:t>
            </a: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                            11401511,11251828,11160543,10762956,10329135)</a:t>
            </a:r>
          </a:p>
          <a:p>
            <a:endParaRPr lang="en-US" altLang="en-US" sz="20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#rescaling variables</a:t>
            </a: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population&lt;- population/100000000</a:t>
            </a:r>
          </a:p>
          <a:p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total.crimes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&lt;- </a:t>
            </a:r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total.crimes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/1000000</a:t>
            </a:r>
          </a:p>
          <a:p>
            <a:endParaRPr lang="en-US" alt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plot(population, </a:t>
            </a:r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total.crimes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)</a:t>
            </a: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plot shows a curvilinear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 (roughly an upside-down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parabola) with some periodic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fluctuations.</a:t>
            </a: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BCA11-4066-492D-8876-4C1DCCAD0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282" y="2800346"/>
            <a:ext cx="4532348" cy="372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69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536" y="1141656"/>
            <a:ext cx="8593751" cy="5270412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(continued):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 Fit an AICC-optimal loess curve using linear local polynomials. What is the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of the optimal smoothing parameter?</a:t>
            </a:r>
          </a:p>
          <a:p>
            <a:endParaRPr lang="en-US" altLang="en-US" sz="8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library("</a:t>
            </a:r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fANCOVA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") </a:t>
            </a:r>
          </a:p>
          <a:p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loess.fit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&lt;- loess.as(population, </a:t>
            </a:r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total.crimes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, degree=1, criterion="</a:t>
            </a:r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aicc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", plot=TRUE)</a:t>
            </a:r>
          </a:p>
          <a:p>
            <a:endParaRPr lang="en-US" alt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print(</a:t>
            </a:r>
            <a:r>
              <a:rPr lang="en-US" altLang="en-US" sz="14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loess.fit$pars$span</a:t>
            </a:r>
            <a:r>
              <a:rPr lang="en-US" altLang="en-US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)</a:t>
            </a:r>
          </a:p>
          <a:p>
            <a:r>
              <a:rPr lang="en-US" altLang="en-US" sz="1400" dirty="0">
                <a:solidFill>
                  <a:schemeClr val="tx1"/>
                </a:solidFill>
                <a:cs typeface="Times New Roman" panose="02020603050405020304" pitchFamily="18" charset="0"/>
              </a:rPr>
              <a:t>0.3938265</a:t>
            </a: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B9731-FE22-4F99-87BF-CEFF44B5E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154" y="2678021"/>
            <a:ext cx="4776133" cy="39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178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536" y="1141656"/>
            <a:ext cx="8593751" cy="5270412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(continued):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 Was the total number of crimes in 2010 below the predicted value? By how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much?</a:t>
            </a:r>
          </a:p>
          <a:p>
            <a:endParaRPr lang="en-US" altLang="ko-KR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print(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pred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&lt;- predict(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loess.fit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, population[length(population)])*1000000)</a:t>
            </a:r>
          </a:p>
          <a:p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10768641</a:t>
            </a:r>
          </a:p>
          <a:p>
            <a:endParaRPr lang="en-US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print(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obs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&lt;- 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total.crimes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[length(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total.crimes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)]*1000000)</a:t>
            </a:r>
          </a:p>
          <a:p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10329135</a:t>
            </a:r>
          </a:p>
          <a:p>
            <a:endParaRPr lang="en-US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obs-pred</a:t>
            </a:r>
            <a:endParaRPr lang="en-US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-439506</a:t>
            </a: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Exercise for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74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7E96B6-564E-421F-BD61-F9517646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741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536" y="1141656"/>
            <a:ext cx="8593751" cy="52704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regress on several predictors and obtain a fitted surface.</a:t>
            </a:r>
          </a:p>
          <a:p>
            <a:r>
              <a:rPr lang="en-US" dirty="0">
                <a:solidFill>
                  <a:srgbClr val="CDB2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►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alternative to loess regression is </a:t>
            </a:r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thin-plate spline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It doesn’t fit linear or quadratic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polynomials in local neighborhoods, but fits a function on all data points, and controls for how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 that function should be (roughly put, how many derivatives it should have). </a:t>
            </a: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9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400" i="0" dirty="0">
              <a:solidFill>
                <a:srgbClr val="CDB2D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0764E6-0EDB-45FC-BA8D-408816A6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07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B1F5D6-6269-4E41-80AD-37DC4AA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More on Loess Regression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36D650-731C-477A-AD7A-4899D4A68703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75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7E96B6-564E-421F-BD61-F9517646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8D929C-F217-4461-A425-3A0EE0A9C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708920"/>
            <a:ext cx="3700977" cy="28083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C98C6F-23B5-40A4-9373-7E70106D8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466" y="2707978"/>
            <a:ext cx="4032447" cy="31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4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352928" cy="158533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 The Bootstrap Method </a:t>
            </a:r>
            <a:b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</a:br>
            <a:r>
              <a:rPr lang="en-US" altLang="ko-KR" dirty="0">
                <a:solidFill>
                  <a:schemeClr val="tx1"/>
                </a:solidFill>
                <a:latin typeface="Thorndale AMT" panose="02020603050405020304" pitchFamily="18" charset="0"/>
                <a:cs typeface="Thorndale AMT" panose="02020603050405020304" pitchFamily="18" charset="0"/>
              </a:rPr>
              <a:t>of Estimation</a:t>
            </a:r>
            <a:endParaRPr lang="ko-KR" altLang="en-US" b="1" dirty="0">
              <a:solidFill>
                <a:schemeClr val="tx1"/>
              </a:solidFill>
              <a:latin typeface="Thorndale AMT" panose="02020603050405020304" pitchFamily="18" charset="0"/>
              <a:cs typeface="Thorndale AMT" panose="02020603050405020304" pitchFamily="18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6C3A41B-516F-43BE-B565-7AAB7FFE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801065"/>
            <a:ext cx="922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rgbClr val="B3A2C7"/>
                </a:solidFill>
                <a:latin typeface="Thorndale AMT" panose="02020603050405020304" pitchFamily="18" charset="0"/>
                <a:ea typeface="맑은 고딕" pitchFamily="50" charset="-127"/>
                <a:cs typeface="Thorndale AMT" panose="02020603050405020304" pitchFamily="18" charset="0"/>
              </a:rPr>
              <a:t>08</a:t>
            </a:r>
            <a:endParaRPr kumimoji="1" lang="ko-KR" altLang="ko-KR" sz="5400" b="1" dirty="0">
              <a:solidFill>
                <a:srgbClr val="B3A2C7"/>
              </a:solidFill>
              <a:latin typeface="Thorndale AMT" panose="02020603050405020304" pitchFamily="18" charset="0"/>
              <a:ea typeface="맑은 고딕" pitchFamily="50" charset="-127"/>
              <a:cs typeface="Thorndale AMT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64DB2A-EE86-499A-A5ED-7D989659A215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76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1788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Bootstrap Method of Estimation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내용 개체 틀 36"/>
              <p:cNvSpPr>
                <a:spLocks noGrp="1"/>
              </p:cNvSpPr>
              <p:nvPr>
                <p:ph idx="1"/>
              </p:nvPr>
            </p:nvSpPr>
            <p:spPr>
              <a:xfrm>
                <a:off x="523954" y="1340768"/>
                <a:ext cx="8424936" cy="4881686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>
                    <a:solidFill>
                      <a:srgbClr val="CDB2D8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►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that observations for a random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available. The question of interest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to estimate a statistic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underlying distribution. This statistic may be univariate such as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mean, variance, median, mode, or bivariate such as correlation coefficient. If the underlying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 is known, then we can apply developed theories to find a sampling distribution and to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 a point estimate and confidence interval in the parametric setting. However, if nothing is 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known about the distribution, then nonparametric methods must be employed. One such method is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bootstrap method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bootstrap estimation method was proposed by Bradley </a:t>
                </a:r>
                <a:r>
                  <a:rPr lang="en-US" altLang="en-US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Efron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his 1979 paper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“Bootstrap Methods: Another Look at the Jackknife.” 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Annals of Statistics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 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(1): 1–26.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word “bootstrapping” refers to a task completed without external help, such as pulling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oneself out of a swamp by the straps of the boots, for instance. Indeed, when the bootstrap method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applied, all the information about the sampling distribution comes from within the sample,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without any additional assumptions. </a:t>
                </a:r>
              </a:p>
              <a:p>
                <a:endParaRPr lang="en-US" altLang="en-US" sz="1800" i="0" dirty="0">
                  <a:solidFill>
                    <a:schemeClr val="tx1"/>
                  </a:solidFill>
                  <a:latin typeface="+mn-lt"/>
                </a:endParaRPr>
              </a:p>
              <a:p>
                <a:endParaRPr lang="en-US" altLang="ko-KR" sz="1800" i="0" dirty="0">
                  <a:solidFill>
                    <a:schemeClr val="tx1"/>
                  </a:solidFill>
                  <a:latin typeface="+mn-lt"/>
                </a:endParaRPr>
              </a:p>
              <a:p>
                <a:endParaRPr lang="en-US" altLang="ko-KR" sz="18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37" name="내용 개체 틀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954" y="1340768"/>
                <a:ext cx="8424936" cy="4881686"/>
              </a:xfrm>
              <a:blipFill>
                <a:blip r:embed="rId2"/>
                <a:stretch>
                  <a:fillRect l="-651" t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>
            <a:extLst>
              <a:ext uri="{FF2B5EF4-FFF2-40B4-BE49-F238E27FC236}">
                <a16:creationId xmlns:a16="http://schemas.microsoft.com/office/drawing/2014/main" id="{C786041C-8F59-4E59-94E2-10BAE420B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08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93835C-C1A4-4F01-ABE6-D382A83EB1B1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77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8131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402349" y="1179486"/>
                <a:ext cx="8402525" cy="517975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Bootstrap method of estimation has a broad range of applications. This procedure may be used,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example, in construction of confidence intervals, hypotheses testing, and regression analysis.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Below we construct a bootstrap confidence interval, called </a:t>
                </a:r>
                <a:r>
                  <a:rPr lang="en-US" altLang="en-US" b="1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Efron’s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percentile confidence interval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en-US" sz="10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bootstrap algorithm prescribes to draw with replacement </a:t>
                </a:r>
                <a14:m>
                  <m:oMath xmlns:m="http://schemas.openxmlformats.org/officeDocument/2006/math">
                    <m:r>
                      <a:rPr lang="en-US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random samples of size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original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 creating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bootstrap samples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For each of these samples, we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the statistic of interest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called the 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bootstrap replicate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It can be shown that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distribution of the bootstrap replicates estimates the sampling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100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confidence interval for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may be constructed directly based on the bootstrap replicates. Denote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empirical percentiles of the bootstrap replicates,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respectively. The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100</m:t>
                    </m:r>
                    <m:d>
                      <m:d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b="1" i="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Efron’s</a:t>
                </a:r>
                <a:r>
                  <a:rPr lang="en-US" alt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percentile confidence interval for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least 1,000 bootstrap samples are required for a 95% confidence interval, and at least 5,000,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 99% confidence interval.</a:t>
                </a:r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349" y="1179486"/>
                <a:ext cx="8402525" cy="5179756"/>
              </a:xfrm>
              <a:blipFill>
                <a:blip r:embed="rId2"/>
                <a:stretch>
                  <a:fillRect l="-363" t="-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         </a:t>
            </a:r>
            <a:r>
              <a:rPr lang="en-US" altLang="ko-KR" sz="2800" dirty="0">
                <a:solidFill>
                  <a:schemeClr val="tx1"/>
                </a:solidFill>
              </a:rPr>
              <a:t>Bootstrap Confidence Interval</a:t>
            </a:r>
            <a:endParaRPr lang="ko-KR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D4DE3546-8378-46BB-91D0-1DC022F51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392556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08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85E2A991-6D5E-4F2A-836F-B4ED0736EAB9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837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EFB1BE-458D-4E0E-848A-58D839077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94" y="1441812"/>
            <a:ext cx="8565245" cy="4415194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8.1.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snack bar’s daily revenues are $437.94, 387.51, 400.48, 403.16, 350.87, 408.43,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275.94, 470.83, 273.96, 423.90, 373.70, 462.77, 343.58, 425.04. The following R code produces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95% </a:t>
            </a:r>
            <a:r>
              <a:rPr 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Efron’s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percentile confidence interval for the mean daily revenues. </a:t>
            </a:r>
          </a:p>
          <a:p>
            <a:endParaRPr lang="en-US" dirty="0"/>
          </a:p>
          <a:p>
            <a:pPr marL="0" indent="0"/>
            <a:r>
              <a:rPr lang="en-US" altLang="en-US" dirty="0" err="1">
                <a:solidFill>
                  <a:srgbClr val="0070C0"/>
                </a:solidFill>
              </a:rPr>
              <a:t>install.packages</a:t>
            </a:r>
            <a:r>
              <a:rPr lang="en-US" altLang="en-US" dirty="0">
                <a:solidFill>
                  <a:srgbClr val="0070C0"/>
                </a:solidFill>
              </a:rPr>
              <a:t>("bootstrap")</a:t>
            </a:r>
          </a:p>
          <a:p>
            <a:r>
              <a:rPr lang="en-US" dirty="0">
                <a:solidFill>
                  <a:srgbClr val="0070C0"/>
                </a:solidFill>
              </a:rPr>
              <a:t>library(bootstrap)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</a:rPr>
              <a:t>revenue&lt;- c(437.94, 387.51, 400.48, 403.16,  350.87, 408.43, 275.94, 470.83, 273.96, 423.90, 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</a:rPr>
              <a:t>373.70, 462.77, 343.58, 425.04)</a:t>
            </a:r>
          </a:p>
          <a:p>
            <a:pPr marL="0" indent="0"/>
            <a:r>
              <a:rPr lang="en-US" dirty="0" err="1">
                <a:solidFill>
                  <a:srgbClr val="0070C0"/>
                </a:solidFill>
              </a:rPr>
              <a:t>set.seed</a:t>
            </a:r>
            <a:r>
              <a:rPr lang="en-US" dirty="0">
                <a:solidFill>
                  <a:srgbClr val="0070C0"/>
                </a:solidFill>
              </a:rPr>
              <a:t>(564453)</a:t>
            </a:r>
          </a:p>
          <a:p>
            <a:pPr marL="0" indent="0"/>
            <a:r>
              <a:rPr lang="en-US" dirty="0" err="1">
                <a:solidFill>
                  <a:srgbClr val="0070C0"/>
                </a:solidFill>
              </a:rPr>
              <a:t>boot.results</a:t>
            </a:r>
            <a:r>
              <a:rPr lang="en-US" dirty="0">
                <a:solidFill>
                  <a:srgbClr val="0070C0"/>
                </a:solidFill>
              </a:rPr>
              <a:t>&lt;- bootstrap(revenue, 1000, mean)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</a:rPr>
              <a:t>hist(</a:t>
            </a:r>
            <a:r>
              <a:rPr lang="en-US" dirty="0" err="1">
                <a:solidFill>
                  <a:srgbClr val="0070C0"/>
                </a:solidFill>
              </a:rPr>
              <a:t>boot.results$thetastar</a:t>
            </a:r>
            <a:r>
              <a:rPr lang="en-US" dirty="0">
                <a:solidFill>
                  <a:srgbClr val="0070C0"/>
                </a:solidFill>
              </a:rPr>
              <a:t>, col = "purple")</a:t>
            </a:r>
          </a:p>
          <a:p>
            <a:r>
              <a:rPr lang="en-US" dirty="0">
                <a:solidFill>
                  <a:srgbClr val="0070C0"/>
                </a:solidFill>
              </a:rPr>
              <a:t>quantile(</a:t>
            </a:r>
            <a:r>
              <a:rPr lang="en-US" dirty="0" err="1">
                <a:solidFill>
                  <a:srgbClr val="0070C0"/>
                </a:solidFill>
              </a:rPr>
              <a:t>boot.results$thetastar</a:t>
            </a:r>
            <a:r>
              <a:rPr lang="en-US" dirty="0">
                <a:solidFill>
                  <a:srgbClr val="0070C0"/>
                </a:solidFill>
              </a:rPr>
              <a:t>, c(.025, .975))</a:t>
            </a:r>
          </a:p>
          <a:p>
            <a:r>
              <a:rPr lang="en-US" dirty="0">
                <a:solidFill>
                  <a:schemeClr val="tx1"/>
                </a:solidFill>
              </a:rPr>
              <a:t>        2.5%           97.5% </a:t>
            </a:r>
          </a:p>
          <a:p>
            <a:r>
              <a:rPr lang="en-US" dirty="0">
                <a:solidFill>
                  <a:schemeClr val="tx1"/>
                </a:solidFill>
              </a:rPr>
              <a:t>356.9039     416.1176 </a:t>
            </a:r>
          </a:p>
          <a:p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DDFCCE7-4BD8-42A0-9742-BDBA67749B2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39552" y="524510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08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24AD402-24EF-43E7-ADD2-F9D9009E2856}"/>
              </a:ext>
            </a:extLst>
          </p:cNvPr>
          <p:cNvSpPr txBox="1">
            <a:spLocks/>
          </p:cNvSpPr>
          <p:nvPr/>
        </p:nvSpPr>
        <p:spPr>
          <a:xfrm>
            <a:off x="389294" y="478182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 </a:t>
            </a:r>
            <a:r>
              <a:rPr lang="en-US" altLang="ko-KR" sz="2800" dirty="0">
                <a:solidFill>
                  <a:schemeClr val="tx1"/>
                </a:solidFill>
              </a:rPr>
              <a:t>Examples of Bootstrap Confidence Interval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84F721E-601D-43AB-8E8C-1C14851E313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79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C10783-7145-426D-A7DD-D2616652C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99" y="3573016"/>
            <a:ext cx="3312368" cy="297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7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100BD68-A83A-4A7D-ABFD-809013A7F047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8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68E650C-BBE2-4AAC-B052-3AE34979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523B832-2F50-40F8-AD65-3304FEC62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3" y="287988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Wilcoxon Rank-sum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7880DEFA-99BC-4AD2-96D8-1AF2E4B76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34136"/>
                <a:ext cx="8496944" cy="5375975"/>
              </a:xfrm>
            </p:spPr>
            <p:txBody>
              <a:bodyPr/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2.1.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investigate the effectiveness of a student learning assistance program in a college,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ten names were drawn randomly from the list of seniors who have completed the program, and,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independently, ten names were randomly selected from among those seniors who did not participate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program. The GPAs for all the students were recorded. The data and ranks are: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rank-sum test statistic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36.5</m:t>
                    </m:r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sum of the ranks for program completers. If the</a:t>
                </a: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program is effective, GPAs should tend to be higher for completers, and so we need to test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𝑦𝑒𝑠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</m:t>
                        </m:r>
                      </m:sub>
                    </m:sSub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against right-sided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𝑦𝑒𝑠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</m:t>
                        </m:r>
                      </m:sub>
                    </m:sSub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</a:t>
                </a:r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in this case 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&gt;136.5)</m:t>
                    </m:r>
                  </m:oMath>
                </a14:m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7880DEFA-99BC-4AD2-96D8-1AF2E4B76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34136"/>
                <a:ext cx="8496944" cy="5375975"/>
              </a:xfrm>
              <a:blipFill>
                <a:blip r:embed="rId2"/>
                <a:stretch>
                  <a:fillRect l="-359" t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C035EC9-EE96-435F-A940-757701B5F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348879"/>
            <a:ext cx="2671564" cy="238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646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EFB1BE-458D-4E0E-848A-58D839077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43" y="1082142"/>
            <a:ext cx="8565245" cy="4881686"/>
          </a:xfrm>
        </p:spPr>
        <p:txBody>
          <a:bodyPr>
            <a:normAutofit fontScale="92500" lnSpcReduction="20000"/>
          </a:bodyPr>
          <a:lstStyle/>
          <a:p>
            <a:r>
              <a:rPr lang="en-US" sz="17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8.2. </a:t>
            </a:r>
            <a:r>
              <a:rPr lang="en-US" altLang="en-US" sz="17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manager conjectures that there is a negative association between cigarette smoking </a:t>
            </a:r>
          </a:p>
          <a:p>
            <a:r>
              <a:rPr lang="en-US" altLang="en-US" sz="17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health of the company’s employees.  He randomly surveys ten employees and records the number</a:t>
            </a:r>
          </a:p>
          <a:p>
            <a:r>
              <a:rPr lang="en-US" altLang="en-US" sz="17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years that the respondents smoked cigarettes regularly and their general health condition (poor (1), </a:t>
            </a:r>
          </a:p>
          <a:p>
            <a:r>
              <a:rPr lang="en-US" altLang="en-US" sz="17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fair (2), good (3), or excellent (4)). The code below constructs a 99% </a:t>
            </a:r>
            <a:r>
              <a:rPr lang="en-US" altLang="en-US" sz="170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Efron’s</a:t>
            </a:r>
            <a:r>
              <a:rPr lang="en-US" altLang="en-US" sz="17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percentile confidence </a:t>
            </a:r>
          </a:p>
          <a:p>
            <a:r>
              <a:rPr lang="en-US" altLang="en-US" sz="17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interval for the Spearman correlation coefficient. </a:t>
            </a:r>
          </a:p>
          <a:p>
            <a:endParaRPr lang="en-US" sz="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70C0"/>
                </a:solidFill>
              </a:rPr>
              <a:t>library(bootstrap)</a:t>
            </a:r>
          </a:p>
          <a:p>
            <a:r>
              <a:rPr lang="en-US" dirty="0">
                <a:solidFill>
                  <a:srgbClr val="0070C0"/>
                </a:solidFill>
              </a:rPr>
              <a:t>years&lt;- c(12, 33, 5, 3, 12, 6, 3, 0, 2, 46)</a:t>
            </a:r>
          </a:p>
          <a:p>
            <a:r>
              <a:rPr lang="en-US" dirty="0">
                <a:solidFill>
                  <a:srgbClr val="0070C0"/>
                </a:solidFill>
              </a:rPr>
              <a:t>health&lt;- c(1, 2, 3, 3, 2, 2, 4, 4, 3, 1)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 err="1">
                <a:solidFill>
                  <a:srgbClr val="0070C0"/>
                </a:solidFill>
              </a:rPr>
              <a:t>alldata</a:t>
            </a:r>
            <a:r>
              <a:rPr lang="en-US" dirty="0">
                <a:solidFill>
                  <a:srgbClr val="0070C0"/>
                </a:solidFill>
              </a:rPr>
              <a:t>&lt;- matrix(</a:t>
            </a:r>
            <a:r>
              <a:rPr lang="en-US" dirty="0" err="1">
                <a:solidFill>
                  <a:srgbClr val="0070C0"/>
                </a:solidFill>
              </a:rPr>
              <a:t>cbind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years,health</a:t>
            </a:r>
            <a:r>
              <a:rPr lang="en-US" dirty="0">
                <a:solidFill>
                  <a:srgbClr val="0070C0"/>
                </a:solidFill>
              </a:rPr>
              <a:t>), </a:t>
            </a:r>
            <a:r>
              <a:rPr lang="en-US" dirty="0" err="1">
                <a:solidFill>
                  <a:srgbClr val="0070C0"/>
                </a:solidFill>
              </a:rPr>
              <a:t>ncol</a:t>
            </a:r>
            <a:r>
              <a:rPr lang="en-US" dirty="0">
                <a:solidFill>
                  <a:srgbClr val="0070C0"/>
                </a:solidFill>
              </a:rPr>
              <a:t>=2)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</a:rPr>
              <a:t>theta&lt;- function(x, </a:t>
            </a:r>
            <a:r>
              <a:rPr lang="en-US" dirty="0" err="1">
                <a:solidFill>
                  <a:srgbClr val="0070C0"/>
                </a:solidFill>
              </a:rPr>
              <a:t>alldata</a:t>
            </a:r>
            <a:r>
              <a:rPr lang="en-US" dirty="0">
                <a:solidFill>
                  <a:srgbClr val="0070C0"/>
                </a:solidFill>
              </a:rPr>
              <a:t>)  {  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</a:rPr>
              <a:t>   </a:t>
            </a:r>
            <a:r>
              <a:rPr lang="en-US" dirty="0" err="1">
                <a:solidFill>
                  <a:srgbClr val="0070C0"/>
                </a:solidFill>
              </a:rPr>
              <a:t>cor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alldata</a:t>
            </a:r>
            <a:r>
              <a:rPr lang="en-US" dirty="0">
                <a:solidFill>
                  <a:srgbClr val="0070C0"/>
                </a:solidFill>
              </a:rPr>
              <a:t>[x,1], </a:t>
            </a:r>
            <a:r>
              <a:rPr lang="en-US" dirty="0" err="1">
                <a:solidFill>
                  <a:srgbClr val="0070C0"/>
                </a:solidFill>
              </a:rPr>
              <a:t>alldata</a:t>
            </a:r>
            <a:r>
              <a:rPr lang="en-US" dirty="0">
                <a:solidFill>
                  <a:srgbClr val="0070C0"/>
                </a:solidFill>
              </a:rPr>
              <a:t>[x,2], method="spearman")    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</a:rPr>
              <a:t> }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 err="1">
                <a:solidFill>
                  <a:srgbClr val="0070C0"/>
                </a:solidFill>
              </a:rPr>
              <a:t>set.seed</a:t>
            </a:r>
            <a:r>
              <a:rPr lang="en-US" dirty="0">
                <a:solidFill>
                  <a:srgbClr val="0070C0"/>
                </a:solidFill>
              </a:rPr>
              <a:t>(28775)</a:t>
            </a:r>
          </a:p>
          <a:p>
            <a:pPr marL="0" indent="0"/>
            <a:r>
              <a:rPr lang="en-US" dirty="0" err="1">
                <a:solidFill>
                  <a:srgbClr val="0070C0"/>
                </a:solidFill>
              </a:rPr>
              <a:t>boot.results</a:t>
            </a:r>
            <a:r>
              <a:rPr lang="en-US" dirty="0">
                <a:solidFill>
                  <a:srgbClr val="0070C0"/>
                </a:solidFill>
              </a:rPr>
              <a:t>&lt;- bootstrap(1:10, 5000, theta, </a:t>
            </a:r>
            <a:r>
              <a:rPr lang="en-US" dirty="0" err="1">
                <a:solidFill>
                  <a:srgbClr val="0070C0"/>
                </a:solidFill>
              </a:rPr>
              <a:t>alldata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</a:rPr>
              <a:t>hist(</a:t>
            </a:r>
            <a:r>
              <a:rPr lang="en-US" dirty="0" err="1">
                <a:solidFill>
                  <a:srgbClr val="0070C0"/>
                </a:solidFill>
              </a:rPr>
              <a:t>boot.results$thetastar</a:t>
            </a:r>
            <a:r>
              <a:rPr lang="en-US" dirty="0">
                <a:solidFill>
                  <a:srgbClr val="0070C0"/>
                </a:solidFill>
              </a:rPr>
              <a:t>, col = "light blue")</a:t>
            </a:r>
          </a:p>
          <a:p>
            <a:r>
              <a:rPr lang="en-US" dirty="0">
                <a:solidFill>
                  <a:srgbClr val="0070C0"/>
                </a:solidFill>
              </a:rPr>
              <a:t>quantile(</a:t>
            </a:r>
            <a:r>
              <a:rPr lang="en-US" dirty="0" err="1">
                <a:solidFill>
                  <a:srgbClr val="0070C0"/>
                </a:solidFill>
              </a:rPr>
              <a:t>boot.results$thetastar</a:t>
            </a:r>
            <a:r>
              <a:rPr lang="en-US" dirty="0">
                <a:solidFill>
                  <a:srgbClr val="0070C0"/>
                </a:solidFill>
              </a:rPr>
              <a:t>, c(.005, .995))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0.5%              99.5% </a:t>
            </a:r>
          </a:p>
          <a:p>
            <a:r>
              <a:rPr lang="en-US" dirty="0">
                <a:solidFill>
                  <a:schemeClr val="tx1"/>
                </a:solidFill>
              </a:rPr>
              <a:t>-0.9904608     -0.3886327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DDFCCE7-4BD8-42A0-9742-BDBA67749B2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39552" y="151470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08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24AD402-24EF-43E7-ADD2-F9D9009E2856}"/>
              </a:ext>
            </a:extLst>
          </p:cNvPr>
          <p:cNvSpPr txBox="1">
            <a:spLocks/>
          </p:cNvSpPr>
          <p:nvPr/>
        </p:nvSpPr>
        <p:spPr>
          <a:xfrm>
            <a:off x="399243" y="91570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 </a:t>
            </a:r>
            <a:r>
              <a:rPr lang="en-US" altLang="ko-KR" sz="2800" dirty="0">
                <a:solidFill>
                  <a:schemeClr val="tx1"/>
                </a:solidFill>
              </a:rPr>
              <a:t>Examples of Bootstrap Confidence Interval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84F721E-601D-43AB-8E8C-1C14851E313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80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2E671D-0EA2-4265-9DAF-A32443A1D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285017"/>
            <a:ext cx="3922582" cy="37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015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EFB1BE-458D-4E0E-848A-58D839077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37" y="1213680"/>
            <a:ext cx="8402525" cy="488168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8.1.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Rangers at the Yellowstone National Park recorded times (in minutes) between 15 </a:t>
            </a:r>
          </a:p>
          <a:p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consecutive eruptions of the Old Faithful geyser. The data are 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65, 82, 84, 54, 85, 58, 79, 57, 88, 68,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76, 78, 74, 85, and 75. Construct a 95% </a:t>
            </a:r>
            <a:r>
              <a:rPr lang="en-US" alt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Efron’s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percentile confidence interval for the median time </a:t>
            </a: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eruptions.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library(bootstrap)</a:t>
            </a:r>
          </a:p>
          <a:p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eruptions&lt;- c(65, 82, 84, 54, 85, 78, 79, 87, 58, 68, </a:t>
            </a:r>
          </a:p>
          <a:p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76, 78, 74, 85, 75)</a:t>
            </a:r>
          </a:p>
          <a:p>
            <a:r>
              <a:rPr lang="en-US" altLang="en-US" sz="15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set.seed</a:t>
            </a:r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(1001222)</a:t>
            </a:r>
          </a:p>
          <a:p>
            <a:r>
              <a:rPr lang="en-US" altLang="en-US" sz="15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boot.results</a:t>
            </a:r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&lt;- bootstrap(eruptions, 1000, median)</a:t>
            </a:r>
          </a:p>
          <a:p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hist(</a:t>
            </a:r>
            <a:r>
              <a:rPr lang="en-US" altLang="en-US" sz="15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boot.results$thetastar</a:t>
            </a:r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, col = "light green")</a:t>
            </a:r>
          </a:p>
          <a:p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quantile(</a:t>
            </a:r>
            <a:r>
              <a:rPr lang="en-US" altLang="en-US" sz="15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boot.results$thetastar</a:t>
            </a:r>
            <a:r>
              <a:rPr lang="en-US" altLang="en-US" sz="1500" dirty="0">
                <a:solidFill>
                  <a:srgbClr val="0070C0"/>
                </a:solidFill>
                <a:cs typeface="Times New Roman" panose="02020603050405020304" pitchFamily="18" charset="0"/>
              </a:rPr>
              <a:t>, c(.025, .975))</a:t>
            </a:r>
          </a:p>
          <a:p>
            <a:r>
              <a:rPr lang="en-US" altLang="en-US" sz="1500" dirty="0">
                <a:solidFill>
                  <a:schemeClr val="tx1"/>
                </a:solidFill>
                <a:cs typeface="Times New Roman" panose="02020603050405020304" pitchFamily="18" charset="0"/>
              </a:rPr>
              <a:t>2.5% 97.5% </a:t>
            </a:r>
          </a:p>
          <a:p>
            <a:r>
              <a:rPr lang="en-US" altLang="en-US" sz="1500" dirty="0">
                <a:solidFill>
                  <a:schemeClr val="tx1"/>
                </a:solidFill>
                <a:cs typeface="Times New Roman" panose="02020603050405020304" pitchFamily="18" charset="0"/>
              </a:rPr>
              <a:t>   68    82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DDFCCE7-4BD8-42A0-9742-BDBA67749B2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32048" y="476672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08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24AD402-24EF-43E7-ADD2-F9D9009E2856}"/>
              </a:ext>
            </a:extLst>
          </p:cNvPr>
          <p:cNvSpPr txBox="1">
            <a:spLocks/>
          </p:cNvSpPr>
          <p:nvPr/>
        </p:nvSpPr>
        <p:spPr>
          <a:xfrm>
            <a:off x="395536" y="416772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 </a:t>
            </a:r>
            <a:r>
              <a:rPr lang="en-US" altLang="ko-KR" sz="2800" dirty="0">
                <a:solidFill>
                  <a:schemeClr val="tx1"/>
                </a:solidFill>
              </a:rPr>
              <a:t>Exercise for Bootstrap Confidence Interval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84F721E-601D-43AB-8E8C-1C14851E313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81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26A8F-CF07-4894-89C4-C67E236CE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449" y="2387833"/>
            <a:ext cx="3262466" cy="36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8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EFB1BE-458D-4E0E-848A-58D839077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8.2.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Heights (in inches) of husbands and their wives are recorded as follows:</a:t>
            </a:r>
          </a:p>
          <a:p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husband&lt;- c(66, 66, 75, 64, 80, 72, 78, 65, 63, 75, 79, 77, 73, 69, 67, 77, 72, 74, 80, 64)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wife&lt;-         c(63, 65, 62, 68, 71, 66, 70, 66, 63, 69, 66, 71, 64, 70, 65, 58, 63, 64, 70, 69)</a:t>
            </a:r>
          </a:p>
          <a:p>
            <a:endParaRPr lang="en-US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 a 99% </a:t>
            </a:r>
            <a:r>
              <a:rPr lang="en-US" alt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Efron’s</a:t>
            </a:r>
            <a:r>
              <a:rPr lang="en-US" alt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percentile confidence interval for the mean difference between the heights.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DDFCCE7-4BD8-42A0-9742-BDBA67749B2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32048" y="476672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08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24AD402-24EF-43E7-ADD2-F9D9009E2856}"/>
              </a:ext>
            </a:extLst>
          </p:cNvPr>
          <p:cNvSpPr txBox="1">
            <a:spLocks/>
          </p:cNvSpPr>
          <p:nvPr/>
        </p:nvSpPr>
        <p:spPr>
          <a:xfrm>
            <a:off x="395536" y="416772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 </a:t>
            </a:r>
            <a:r>
              <a:rPr lang="en-US" altLang="ko-KR" sz="2800" dirty="0">
                <a:solidFill>
                  <a:schemeClr val="tx1"/>
                </a:solidFill>
              </a:rPr>
              <a:t>Exercise for Bootstrap Confidence Interval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84F721E-601D-43AB-8E8C-1C14851E313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82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84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EFB1BE-458D-4E0E-848A-58D839077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13680"/>
            <a:ext cx="8402525" cy="5227548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endParaRPr lang="en-US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library(bootstrap)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husband&lt;- c(66, 66, 75, 64, 80, 72, 78, 65, 63, 75, 79, 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           77, 73, 69, 67, 77, 72, 74, 80, 64)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wife&lt;- c(63, 65, 62, 68, 71, 66, 70, 66, 63, 69, 66, 71,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        64, 70, 65, 58, 63, 64, 70, 69)</a:t>
            </a:r>
          </a:p>
          <a:p>
            <a:endParaRPr lang="en-US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alldata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&lt;- matrix(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cbind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husband,wife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), 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ncol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=2)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theta&lt;- function(x, 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alldata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){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 mean(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alldata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[x,1]-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alldata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[x,2])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}</a:t>
            </a:r>
          </a:p>
          <a:p>
            <a:endParaRPr lang="en-US" altLang="en-US" sz="4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set.seed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(311009)</a:t>
            </a:r>
          </a:p>
          <a:p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boot.results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&lt;-bootstrap(1:20, 5000, theta, 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alldata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)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hist(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boot.results$thetastar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, col = "magenta")</a:t>
            </a:r>
          </a:p>
          <a:p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quantile(</a:t>
            </a:r>
            <a:r>
              <a:rPr lang="en-US" alt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boot.results$thetastar</a:t>
            </a:r>
            <a:r>
              <a:rPr lang="en-US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, c(.005, .995))</a:t>
            </a:r>
          </a:p>
          <a:p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0.5%   99.5% </a:t>
            </a:r>
          </a:p>
          <a:p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2.25      9.10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DDFCCE7-4BD8-42A0-9742-BDBA67749B2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32048" y="476672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08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24AD402-24EF-43E7-ADD2-F9D9009E2856}"/>
              </a:ext>
            </a:extLst>
          </p:cNvPr>
          <p:cNvSpPr txBox="1">
            <a:spLocks/>
          </p:cNvSpPr>
          <p:nvPr/>
        </p:nvSpPr>
        <p:spPr>
          <a:xfrm>
            <a:off x="395536" y="416772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BB7D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            </a:t>
            </a:r>
            <a:r>
              <a:rPr lang="en-US" altLang="ko-KR" sz="2800" dirty="0">
                <a:solidFill>
                  <a:schemeClr val="tx1"/>
                </a:solidFill>
              </a:rPr>
              <a:t>Exercise for Bootstrap Confidence Interval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84F721E-601D-43AB-8E8C-1C14851E3132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83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B64489-43E0-4ED3-882B-60C141D53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039" y="1988840"/>
            <a:ext cx="3904022" cy="316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2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THANK YOU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66E961-5C48-4427-9034-E33550FBEAB3}"/>
              </a:ext>
            </a:extLst>
          </p:cNvPr>
          <p:cNvSpPr txBox="1"/>
          <p:nvPr/>
        </p:nvSpPr>
        <p:spPr>
          <a:xfrm>
            <a:off x="467544" y="5373216"/>
            <a:ext cx="8208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lvl="3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Korosteleva, O. (2013).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Nonparametric Methods in Statistics with SAS Applications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Chapman </a:t>
            </a:r>
          </a:p>
          <a:p>
            <a:pPr marL="0" lvl="3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Hall/CRC.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100BD68-A83A-4A7D-ABFD-809013A7F047}"/>
              </a:ext>
            </a:extLst>
          </p:cNvPr>
          <p:cNvSpPr txBox="1">
            <a:spLocks/>
          </p:cNvSpPr>
          <p:nvPr/>
        </p:nvSpPr>
        <p:spPr>
          <a:xfrm>
            <a:off x="8050490" y="6023728"/>
            <a:ext cx="553957" cy="834272"/>
          </a:xfrm>
          <a:prstGeom prst="rect">
            <a:avLst/>
          </a:prstGeom>
          <a:solidFill>
            <a:srgbClr val="F9E7FF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E6BC638-39B7-4287-91A7-2A3DDA573295}" type="slidenum">
              <a:rPr lang="ko-KR" altLang="en-US" sz="2800" smtClean="0">
                <a:solidFill>
                  <a:schemeClr val="bg1">
                    <a:lumMod val="50000"/>
                  </a:schemeClr>
                </a:solidFill>
              </a:rPr>
              <a:pPr algn="ctr"/>
              <a:t>9</a:t>
            </a:fld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68E650C-BBE2-4AAC-B052-3AE34979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77" y="347888"/>
            <a:ext cx="67839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800" b="1" dirty="0">
                <a:solidFill>
                  <a:srgbClr val="B3A2C7"/>
                </a:solidFill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800" b="1" dirty="0">
              <a:solidFill>
                <a:srgbClr val="B3A2C7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523B832-2F50-40F8-AD65-3304FEC62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3" y="287988"/>
            <a:ext cx="7661196" cy="796908"/>
          </a:xfrm>
        </p:spPr>
        <p:txBody>
          <a:bodyPr/>
          <a:lstStyle/>
          <a:p>
            <a:r>
              <a:rPr lang="en-US" altLang="ko-KR" dirty="0"/>
              <a:t>           </a:t>
            </a:r>
            <a:r>
              <a:rPr lang="en-US" altLang="ko-KR" sz="3400" dirty="0">
                <a:solidFill>
                  <a:schemeClr val="tx1"/>
                </a:solidFill>
              </a:rPr>
              <a:t>Example of Wilcoxon Rank-sum Test</a:t>
            </a:r>
            <a:endParaRPr lang="ko-KR" altLang="en-US" sz="3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7880DEFA-99BC-4AD2-96D8-1AF2E4B76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34136"/>
                <a:ext cx="8496944" cy="5375975"/>
              </a:xfrm>
            </p:spPr>
            <p:txBody>
              <a:bodyPr/>
              <a:lstStyle/>
              <a:p>
                <a:r>
                  <a:rPr lang="en-US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2.1 (continued). 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Next, we compute the exact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 in R. 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library(</a:t>
                </a:r>
                <a:r>
                  <a:rPr lang="en-US" altLang="ko-KR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exactRankTests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yes&lt;- c(3.98, 3.45, 3.66, 3.78, 3.90, 4.00, 3.78, 3.12, 3.45, 3.97)</a:t>
                </a:r>
              </a:p>
              <a:p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no&lt;- c(3.42, 2.56, 2.00, 3.19, 3.00, 3.56, 3.56, 4.00, 2.78, 3.44)</a:t>
                </a:r>
              </a:p>
              <a:p>
                <a:r>
                  <a:rPr lang="en-US" altLang="ko-KR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wilcox.exact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altLang="ko-KR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yes,no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, paired=FALSE, alternative="greater")</a:t>
                </a:r>
              </a:p>
              <a:p>
                <a:endParaRPr lang="en-US" altLang="ko-KR" dirty="0">
                  <a:solidFill>
                    <a:srgbClr val="0070C0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Exact Wilcoxon rank sum test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W = 81.5, p-value = 0.007767</a:t>
                </a:r>
              </a:p>
              <a:p>
                <a:endParaRPr lang="en-US" altLang="ko-KR" sz="1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Notes:</a:t>
                </a: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paired=FALSE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means that the samples are independent.</a:t>
                </a: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alternative=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 options 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"greater“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“less“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“</a:t>
                </a:r>
                <a:r>
                  <a:rPr lang="en-US" altLang="ko-KR" dirty="0" err="1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two.sided</a:t>
                </a:r>
                <a:r>
                  <a:rPr lang="en-US" altLang="ko-KR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“ </a:t>
                </a:r>
                <a:r>
                  <a:rPr lang="en-US" altLang="ko-KR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(default).</a:t>
                </a:r>
              </a:p>
              <a:p>
                <a:r>
                  <a:rPr lang="en-US" i="0" dirty="0">
                    <a:solidFill>
                      <a:srgbClr val="CDB2D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► 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test statistic that R outputs is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Indeed,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136.</m:t>
                    </m:r>
                    <m:r>
                      <a:rPr lang="en-US" alt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5−</m:t>
                    </m:r>
                    <m:f>
                      <m:fPr>
                        <m:ctrlPr>
                          <a:rPr lang="en-US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(10)(11)</m:t>
                        </m:r>
                      </m:num>
                      <m:den>
                        <m:r>
                          <a:rPr lang="en-US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=136.5−55=81.5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en-US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Finally, the </a:t>
                </a:r>
                <a:r>
                  <a:rPr lang="en-US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-value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=0.007767&lt;0.01,</m:t>
                    </m:r>
                  </m:oMath>
                </a14:m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 we reject the null at the 1% significance level, and </a:t>
                </a:r>
              </a:p>
              <a:p>
                <a:r>
                  <a:rPr lang="en-US" altLang="en-US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conclude that the program is effective.</a:t>
                </a:r>
              </a:p>
              <a:p>
                <a:endParaRPr lang="en-US" altLang="ko-KR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7880DEFA-99BC-4AD2-96D8-1AF2E4B76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34136"/>
                <a:ext cx="8496944" cy="5375975"/>
              </a:xfrm>
              <a:blipFill>
                <a:blip r:embed="rId2"/>
                <a:stretch>
                  <a:fillRect l="-359" t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173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15226</TotalTime>
  <Words>11261</Words>
  <Application>Microsoft Office PowerPoint</Application>
  <PresentationFormat>On-screen Show (4:3)</PresentationFormat>
  <Paragraphs>1740</Paragraphs>
  <Slides>84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5" baseType="lpstr">
      <vt:lpstr>Times New Roman</vt:lpstr>
      <vt:lpstr>Calibri Light</vt:lpstr>
      <vt:lpstr>Thorndale AMT</vt:lpstr>
      <vt:lpstr>굴림</vt:lpstr>
      <vt:lpstr>Calibri</vt:lpstr>
      <vt:lpstr>Arial</vt:lpstr>
      <vt:lpstr>Cambria Math</vt:lpstr>
      <vt:lpstr>Segoe UI</vt:lpstr>
      <vt:lpstr>Malgun Gothic</vt:lpstr>
      <vt:lpstr>굴림체</vt:lpstr>
      <vt:lpstr>Office 테마</vt:lpstr>
      <vt:lpstr>NONPARAMETRIC ANALYSIS: A Primer</vt:lpstr>
      <vt:lpstr>PowerPoint Presentation</vt:lpstr>
      <vt:lpstr>PowerPoint Presentation</vt:lpstr>
      <vt:lpstr>      Wilcoxon Rank-sum Test</vt:lpstr>
      <vt:lpstr>           Wilcoxon Rank-sum Test</vt:lpstr>
      <vt:lpstr>           Wilcoxon Rank-sum Test</vt:lpstr>
      <vt:lpstr>           Wilcoxon Rank-sum Test</vt:lpstr>
      <vt:lpstr>           Example of Wilcoxon Rank-sum Test</vt:lpstr>
      <vt:lpstr>           Example of Wilcoxon Rank-sum Test</vt:lpstr>
      <vt:lpstr>           Exercise for Wilcoxon Rank-sum Test</vt:lpstr>
      <vt:lpstr>           Exercise for Wilcoxon Rank-sum Test</vt:lpstr>
      <vt:lpstr>    Kolmogorov-Smirnov Test</vt:lpstr>
      <vt:lpstr>           Kolmogorov-Smirnov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Kruskal-Wallis H-test</vt:lpstr>
      <vt:lpstr>           Kruskal-Wallis H-test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Spearman Rank  Correlation Coefficient</vt:lpstr>
      <vt:lpstr>           Spearman Rank Correlation Coefficient</vt:lpstr>
      <vt:lpstr>           Spearman Rank Correlation Coefficient</vt:lpstr>
      <vt:lpstr>           Spearman Rank Correlation Coefficient</vt:lpstr>
      <vt:lpstr>           Spearman Rank Correlation Coefficient</vt:lpstr>
      <vt:lpstr>           Spearman Rank Correlation Coefficient</vt:lpstr>
      <vt:lpstr>         Example of Spearman Rank Correlation Coefficient</vt:lpstr>
      <vt:lpstr>         Example of Spearman Rank Correlation Coefficient</vt:lpstr>
      <vt:lpstr>         Example of Spearman Rank Correlation Coefficient</vt:lpstr>
      <vt:lpstr>         Example of Spearman Rank Correlation Coefficient</vt:lpstr>
      <vt:lpstr>         Exercise for Spearman Rank Correlation Coefficient</vt:lpstr>
      <vt:lpstr>         Exercise for Spearman Rank Correlation Coefficient</vt:lpstr>
      <vt:lpstr>         Exercise for Spearman Rank Correlation Coefficient</vt:lpstr>
      <vt:lpstr>  The Fisher Exact Test</vt:lpstr>
      <vt:lpstr>           The Fisher Exact Test</vt:lpstr>
      <vt:lpstr>           The Fisher Exact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The Loess Regression</vt:lpstr>
      <vt:lpstr>           The Loess Regression</vt:lpstr>
      <vt:lpstr>           The Loess Regression</vt:lpstr>
      <vt:lpstr>           The Loess Regression</vt:lpstr>
      <vt:lpstr>           The Loess Regression</vt:lpstr>
      <vt:lpstr>           Example of Loess Regression</vt:lpstr>
      <vt:lpstr>           Example of Loess Regression</vt:lpstr>
      <vt:lpstr>           Example of Loess Regression</vt:lpstr>
      <vt:lpstr>           Example of Loess Regression</vt:lpstr>
      <vt:lpstr>           Example of Loess Regression</vt:lpstr>
      <vt:lpstr>           Example of Loess Regression</vt:lpstr>
      <vt:lpstr>           Exercise for Loess Regression</vt:lpstr>
      <vt:lpstr>           Exercise for Loess Regression</vt:lpstr>
      <vt:lpstr>           Exercise for Loess Regression</vt:lpstr>
      <vt:lpstr>           Exercise for Loess Regression</vt:lpstr>
      <vt:lpstr>           More on Loess Regression</vt:lpstr>
      <vt:lpstr> The Bootstrap Method  of Estimation</vt:lpstr>
      <vt:lpstr>           Bootstrap Method of Estimation</vt:lpstr>
      <vt:lpstr>           Bootstrap Confidence Interval</vt:lpstr>
      <vt:lpstr>08</vt:lpstr>
      <vt:lpstr>08</vt:lpstr>
      <vt:lpstr>08</vt:lpstr>
      <vt:lpstr>08</vt:lpstr>
      <vt:lpstr>08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Olga Korosteleva</cp:lastModifiedBy>
  <cp:revision>238</cp:revision>
  <dcterms:created xsi:type="dcterms:W3CDTF">2010-02-01T08:03:16Z</dcterms:created>
  <dcterms:modified xsi:type="dcterms:W3CDTF">2022-02-25T09:01:12Z</dcterms:modified>
  <cp:category>www.slidemembers.com</cp:category>
</cp:coreProperties>
</file>